
<file path=[Content_Types].xml><?xml version="1.0" encoding="utf-8"?>
<Types xmlns="http://schemas.openxmlformats.org/package/2006/content-types">
  <Default Extension="png" ContentType="image/png"/>
  <Default Extension="rels" ContentType="application/vnd.openxmlformats-package.relationships+xml"/>
  <Default Extension="fntdata" ContentType="application/x-fontdata"/>
  <Default Extension="xml" ContentType="application/xml"/>
  <Default Extension="jpg" ContentType="image/jpeg"/>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Masters/slideMaster1.xml" ContentType="application/vnd.openxmlformats-officedocument.presentationml.slideMaster+xml"/>
  <Override PartName="/ppt/notesSlides/notesSlide32.xml" ContentType="application/vnd.openxmlformats-officedocument.presentationml.notes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24.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31.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23.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Masters/notesMaster1.xml" ContentType="application/vnd.openxmlformats-officedocument.presentationml.notes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docProps/app.xml" ContentType="application/vnd.openxmlformats-officedocument.extended-properties+xml"/>
  <Override PartName="/docProps/core.xml" ContentType="application/vnd.openxmlformats-package.core-properties+xml"/>
  <Override PartName="/ppt/metadata" ContentType="application/binary"/>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3"/>
  </p:notesMasterIdLst>
  <p:sldIdLst>
    <p:sldId id="256" r:id="rId2"/>
    <p:sldId id="271" r:id="rId3"/>
    <p:sldId id="264" r:id="rId4"/>
    <p:sldId id="279" r:id="rId5"/>
    <p:sldId id="280" r:id="rId6"/>
    <p:sldId id="284" r:id="rId7"/>
    <p:sldId id="285" r:id="rId8"/>
    <p:sldId id="286" r:id="rId9"/>
    <p:sldId id="283" r:id="rId10"/>
    <p:sldId id="282" r:id="rId11"/>
    <p:sldId id="288" r:id="rId12"/>
    <p:sldId id="275" r:id="rId13"/>
    <p:sldId id="289" r:id="rId14"/>
    <p:sldId id="290" r:id="rId15"/>
    <p:sldId id="291" r:id="rId16"/>
    <p:sldId id="276" r:id="rId17"/>
    <p:sldId id="292" r:id="rId18"/>
    <p:sldId id="294" r:id="rId19"/>
    <p:sldId id="295" r:id="rId20"/>
    <p:sldId id="297" r:id="rId21"/>
    <p:sldId id="298" r:id="rId22"/>
    <p:sldId id="299" r:id="rId23"/>
    <p:sldId id="300" r:id="rId24"/>
    <p:sldId id="301" r:id="rId25"/>
    <p:sldId id="302" r:id="rId26"/>
    <p:sldId id="303" r:id="rId27"/>
    <p:sldId id="304" r:id="rId28"/>
    <p:sldId id="305" r:id="rId29"/>
    <p:sldId id="306" r:id="rId30"/>
    <p:sldId id="308" r:id="rId31"/>
    <p:sldId id="307" r:id="rId32"/>
    <p:sldId id="309" r:id="rId33"/>
    <p:sldId id="273" r:id="rId34"/>
    <p:sldId id="293" r:id="rId35"/>
    <p:sldId id="311" r:id="rId36"/>
    <p:sldId id="310" r:id="rId37"/>
    <p:sldId id="312" r:id="rId38"/>
    <p:sldId id="313" r:id="rId39"/>
    <p:sldId id="314" r:id="rId40"/>
    <p:sldId id="315" r:id="rId41"/>
    <p:sldId id="269" r:id="rId42"/>
  </p:sldIdLst>
  <p:sldSz cx="9144000" cy="6858000" type="screen4x3"/>
  <p:notesSz cx="6858000" cy="9144000"/>
  <p:embeddedFontLst>
    <p:embeddedFont>
      <p:font typeface="Bebas Neue" panose="020B0606020202050201" pitchFamily="34" charset="0"/>
      <p:regular r:id="rId44"/>
    </p:embeddedFont>
    <p:embeddedFont>
      <p:font typeface="Calibri" panose="020F0502020204030204" pitchFamily="34" charset="0"/>
      <p:regular r:id="rId45"/>
      <p:bold r:id="rId46"/>
      <p:italic r:id="rId47"/>
      <p:boldItalic r:id="rId48"/>
    </p:embeddedFont>
    <p:embeddedFont>
      <p:font typeface="Franklin Gothic" panose="020B0604020202020204" charset="0"/>
      <p:regular r:id="rId49"/>
      <p:bold r:id="rId50"/>
      <p:italic r:id="rId51"/>
      <p:boldItalic r:id="rId52"/>
    </p:embeddedFont>
    <p:embeddedFont>
      <p:font typeface="Roboto Condensed" panose="02000000000000000000" pitchFamily="2" charset="0"/>
      <p:regular r:id="rId53"/>
      <p:bold r:id="rId54"/>
      <p:italic r:id="rId55"/>
      <p:boldItalic r:id="rId56"/>
    </p:embeddedFont>
    <p:embeddedFont>
      <p:font typeface="Roboto Mono" panose="020B0604020202020204" charset="0"/>
      <p:regular r:id="rId57"/>
      <p:bold r:id="rId58"/>
      <p:italic r:id="rId59"/>
      <p:boldItalic r:id="rId6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61" roundtripDataSignature="AMtx7mjN2+fI2soM5qXUPU0zbXMXy8ce3A=="/>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2F7C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75" d="100"/>
          <a:sy n="75" d="100"/>
        </p:scale>
        <p:origin x="1338" y="1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4.fntdata"/><Relationship Id="rId50" Type="http://schemas.openxmlformats.org/officeDocument/2006/relationships/font" Target="fonts/font7.fntdata"/><Relationship Id="rId55" Type="http://schemas.openxmlformats.org/officeDocument/2006/relationships/font" Target="fonts/font12.fntdata"/><Relationship Id="rId63" Type="http://schemas.openxmlformats.org/officeDocument/2006/relationships/viewProps" Target="viewProps.xml"/><Relationship Id="rId68" Type="http://schemas.openxmlformats.org/officeDocument/2006/relationships/customXml" Target="../customXml/item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2.fntdata"/><Relationship Id="rId53" Type="http://schemas.openxmlformats.org/officeDocument/2006/relationships/font" Target="fonts/font10.fntdata"/><Relationship Id="rId58" Type="http://schemas.openxmlformats.org/officeDocument/2006/relationships/font" Target="fonts/font15.fntdata"/><Relationship Id="rId66" Type="http://schemas.openxmlformats.org/officeDocument/2006/relationships/customXml" Target="../customXml/item1.xml"/><Relationship Id="rId5" Type="http://schemas.openxmlformats.org/officeDocument/2006/relationships/slide" Target="slides/slide4.xml"/><Relationship Id="rId61" Type="http://customschemas.google.com/relationships/presentationmetadata" Target="meta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font" Target="fonts/font5.fntdata"/><Relationship Id="rId56" Type="http://schemas.openxmlformats.org/officeDocument/2006/relationships/font" Target="fonts/font13.fntdata"/><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8.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3.fntdata"/><Relationship Id="rId59" Type="http://schemas.openxmlformats.org/officeDocument/2006/relationships/font" Target="fonts/font16.fntdata"/><Relationship Id="rId67" Type="http://schemas.openxmlformats.org/officeDocument/2006/relationships/customXml" Target="../customXml/item2.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1.fntdata"/><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6.fntdata"/><Relationship Id="rId57" Type="http://schemas.openxmlformats.org/officeDocument/2006/relationships/font" Target="fonts/font14.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1.fntdata"/><Relationship Id="rId52" Type="http://schemas.openxmlformats.org/officeDocument/2006/relationships/font" Target="fonts/font9.fntdata"/><Relationship Id="rId60" Type="http://schemas.openxmlformats.org/officeDocument/2006/relationships/font" Target="fonts/font17.fntdata"/><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63392f1e7f_2_1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63392f1e7f_2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799751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63392f1e7f_2_1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63392f1e7f_2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818827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63392f1e7f_2_1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63392f1e7f_2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451617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63392f1e7f_2_1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63392f1e7f_2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78918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63392f1e7f_2_1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63392f1e7f_2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737612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63392f1e7f_2_1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63392f1e7f_2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915767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63392f1e7f_2_1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63392f1e7f_2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105329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63392f1e7f_2_1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63392f1e7f_2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52297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63392f1e7f_2_1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63392f1e7f_2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695957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63392f1e7f_2_1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63392f1e7f_2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486390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63392f1e7f_2_1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63392f1e7f_2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854031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63392f1e7f_2_1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63392f1e7f_2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767534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63392f1e7f_2_1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63392f1e7f_2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512848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63392f1e7f_2_1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63392f1e7f_2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2614924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63392f1e7f_2_1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63392f1e7f_2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5146092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63392f1e7f_2_1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63392f1e7f_2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591175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63392f1e7f_2_1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63392f1e7f_2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448082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63392f1e7f_2_1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63392f1e7f_2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3460884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63392f1e7f_2_1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63392f1e7f_2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0601137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63392f1e7f_2_1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63392f1e7f_2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4484205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63392f1e7f_2_1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63392f1e7f_2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165371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63392f1e7f_2_1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63392f1e7f_2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9104227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63392f1e7f_2_1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63392f1e7f_2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9973947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63392f1e7f_2_1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63392f1e7f_2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1024614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63392f1e7f_2_1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63392f1e7f_2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4173997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63392f1e7f_2_1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63392f1e7f_2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5264195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63392f1e7f_2_1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63392f1e7f_2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1783727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63392f1e7f_2_1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63392f1e7f_2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3120055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63392f1e7f_2_1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63392f1e7f_2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6396012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54" name="Google Shape;154;p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63392f1e7f_2_1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63392f1e7f_2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078076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63392f1e7f_2_1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63392f1e7f_2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155201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63392f1e7f_2_1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63392f1e7f_2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429410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63392f1e7f_2_1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63392f1e7f_2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671507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63392f1e7f_2_1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63392f1e7f_2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589752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63392f1e7f_2_1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63392f1e7f_2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3248173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Diapositiva de título" type="title">
  <p:cSld name="TITLE">
    <p:bg>
      <p:bgPr>
        <a:solidFill>
          <a:schemeClr val="dk2"/>
        </a:solidFill>
        <a:effectLst/>
      </p:bgPr>
    </p:bg>
    <p:spTree>
      <p:nvGrpSpPr>
        <p:cNvPr id="1" name="Shape 9"/>
        <p:cNvGrpSpPr/>
        <p:nvPr/>
      </p:nvGrpSpPr>
      <p:grpSpPr>
        <a:xfrm>
          <a:off x="0" y="0"/>
          <a:ext cx="0" cy="0"/>
          <a:chOff x="0" y="0"/>
          <a:chExt cx="0" cy="0"/>
        </a:xfrm>
      </p:grpSpPr>
      <p:sp>
        <p:nvSpPr>
          <p:cNvPr id="10" name="Google Shape;10;p17"/>
          <p:cNvSpPr/>
          <p:nvPr/>
        </p:nvSpPr>
        <p:spPr>
          <a:xfrm flipH="1">
            <a:off x="-1" y="0"/>
            <a:ext cx="4629587" cy="6858000"/>
          </a:xfrm>
          <a:custGeom>
            <a:avLst/>
            <a:gdLst/>
            <a:ahLst/>
            <a:cxnLst/>
            <a:rect l="l" t="t" r="r" b="b"/>
            <a:pathLst>
              <a:path w="6172782" h="6858000" extrusionOk="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rgbClr val="FFFFFF">
              <a:alpha val="8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pic>
        <p:nvPicPr>
          <p:cNvPr id="11" name="Google Shape;11;p17"/>
          <p:cNvPicPr preferRelativeResize="0"/>
          <p:nvPr/>
        </p:nvPicPr>
        <p:blipFill rotWithShape="1">
          <a:blip r:embed="rId2">
            <a:alphaModFix/>
          </a:blip>
          <a:srcRect/>
          <a:stretch/>
        </p:blipFill>
        <p:spPr>
          <a:xfrm>
            <a:off x="20" y="11958"/>
            <a:ext cx="4518116" cy="6840855"/>
          </a:xfrm>
          <a:custGeom>
            <a:avLst/>
            <a:gdLst/>
            <a:ahLst/>
            <a:cxnLst/>
            <a:rect l="l" t="t" r="r" b="b"/>
            <a:pathLst>
              <a:path w="6024154" h="6858000" extrusionOk="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noFill/>
          <a:ln>
            <a:noFill/>
          </a:ln>
        </p:spPr>
      </p:pic>
      <p:pic>
        <p:nvPicPr>
          <p:cNvPr id="12" name="Google Shape;12;p17"/>
          <p:cNvPicPr preferRelativeResize="0"/>
          <p:nvPr/>
        </p:nvPicPr>
        <p:blipFill rotWithShape="1">
          <a:blip r:embed="rId3">
            <a:alphaModFix/>
          </a:blip>
          <a:srcRect/>
          <a:stretch/>
        </p:blipFill>
        <p:spPr>
          <a:xfrm>
            <a:off x="5190123" y="212270"/>
            <a:ext cx="3748263" cy="586221"/>
          </a:xfrm>
          <a:prstGeom prst="rect">
            <a:avLst/>
          </a:prstGeom>
          <a:noFill/>
          <a:ln>
            <a:noFill/>
          </a:ln>
        </p:spPr>
      </p:pic>
      <p:sp>
        <p:nvSpPr>
          <p:cNvPr id="13" name="Google Shape;13;p17"/>
          <p:cNvSpPr txBox="1">
            <a:spLocks noGrp="1"/>
          </p:cNvSpPr>
          <p:nvPr>
            <p:ph type="subTitle" idx="1"/>
          </p:nvPr>
        </p:nvSpPr>
        <p:spPr>
          <a:xfrm>
            <a:off x="5284700" y="5620875"/>
            <a:ext cx="3603900" cy="873900"/>
          </a:xfrm>
          <a:prstGeom prst="rect">
            <a:avLst/>
          </a:prstGeom>
          <a:solidFill>
            <a:srgbClr val="DE3075"/>
          </a:solidFill>
          <a:ln>
            <a:noFill/>
          </a:ln>
        </p:spPr>
        <p:txBody>
          <a:bodyPr spcFirstLastPara="1" wrap="square" lIns="91425" tIns="0" rIns="182875" bIns="0" anchor="t" anchorCtr="0">
            <a:noAutofit/>
          </a:bodyPr>
          <a:lstStyle>
            <a:lvl1pPr lvl="0" algn="r">
              <a:lnSpc>
                <a:spcPct val="90000"/>
              </a:lnSpc>
              <a:spcBef>
                <a:spcPts val="1000"/>
              </a:spcBef>
              <a:spcAft>
                <a:spcPts val="0"/>
              </a:spcAft>
              <a:buSzPts val="2800"/>
              <a:buNone/>
              <a:defRPr sz="4800" b="1">
                <a:solidFill>
                  <a:srgbClr val="FFFFFF"/>
                </a:solidFill>
                <a:latin typeface="Calibri"/>
                <a:ea typeface="Calibri"/>
                <a:cs typeface="Calibri"/>
                <a:sym typeface="Calibri"/>
              </a:defRPr>
            </a:lvl1pPr>
            <a:lvl2pPr lvl="1" algn="r">
              <a:lnSpc>
                <a:spcPct val="90000"/>
              </a:lnSpc>
              <a:spcBef>
                <a:spcPts val="1000"/>
              </a:spcBef>
              <a:spcAft>
                <a:spcPts val="0"/>
              </a:spcAft>
              <a:buSzPts val="2400"/>
              <a:buNone/>
              <a:defRPr sz="4800" b="1">
                <a:solidFill>
                  <a:srgbClr val="FFFFFF"/>
                </a:solidFill>
              </a:defRPr>
            </a:lvl2pPr>
            <a:lvl3pPr lvl="2" algn="r">
              <a:lnSpc>
                <a:spcPct val="90000"/>
              </a:lnSpc>
              <a:spcBef>
                <a:spcPts val="1000"/>
              </a:spcBef>
              <a:spcAft>
                <a:spcPts val="0"/>
              </a:spcAft>
              <a:buSzPts val="1800"/>
              <a:buNone/>
              <a:defRPr sz="4800" b="1">
                <a:solidFill>
                  <a:srgbClr val="FFFFFF"/>
                </a:solidFill>
              </a:defRPr>
            </a:lvl3pPr>
            <a:lvl4pPr lvl="3" algn="r">
              <a:lnSpc>
                <a:spcPct val="90000"/>
              </a:lnSpc>
              <a:spcBef>
                <a:spcPts val="1000"/>
              </a:spcBef>
              <a:spcAft>
                <a:spcPts val="0"/>
              </a:spcAft>
              <a:buSzPts val="1600"/>
              <a:buNone/>
              <a:defRPr sz="4800" b="1">
                <a:solidFill>
                  <a:srgbClr val="FFFFFF"/>
                </a:solidFill>
              </a:defRPr>
            </a:lvl4pPr>
            <a:lvl5pPr lvl="4" algn="r">
              <a:lnSpc>
                <a:spcPct val="90000"/>
              </a:lnSpc>
              <a:spcBef>
                <a:spcPts val="1000"/>
              </a:spcBef>
              <a:spcAft>
                <a:spcPts val="0"/>
              </a:spcAft>
              <a:buSzPts val="1400"/>
              <a:buNone/>
              <a:defRPr sz="4800" b="1">
                <a:solidFill>
                  <a:srgbClr val="FFFFFF"/>
                </a:solidFill>
              </a:defRPr>
            </a:lvl5pPr>
            <a:lvl6pPr lvl="5" algn="r">
              <a:lnSpc>
                <a:spcPct val="90000"/>
              </a:lnSpc>
              <a:spcBef>
                <a:spcPts val="1000"/>
              </a:spcBef>
              <a:spcAft>
                <a:spcPts val="0"/>
              </a:spcAft>
              <a:buSzPts val="1200"/>
              <a:buNone/>
              <a:defRPr sz="4800" b="1">
                <a:solidFill>
                  <a:srgbClr val="FFFFFF"/>
                </a:solidFill>
              </a:defRPr>
            </a:lvl6pPr>
            <a:lvl7pPr lvl="6" algn="r">
              <a:lnSpc>
                <a:spcPct val="90000"/>
              </a:lnSpc>
              <a:spcBef>
                <a:spcPts val="1000"/>
              </a:spcBef>
              <a:spcAft>
                <a:spcPts val="0"/>
              </a:spcAft>
              <a:buSzPts val="1000"/>
              <a:buNone/>
              <a:defRPr sz="4800" b="1">
                <a:solidFill>
                  <a:srgbClr val="FFFFFF"/>
                </a:solidFill>
              </a:defRPr>
            </a:lvl7pPr>
            <a:lvl8pPr lvl="7" algn="r">
              <a:lnSpc>
                <a:spcPct val="90000"/>
              </a:lnSpc>
              <a:spcBef>
                <a:spcPts val="1000"/>
              </a:spcBef>
              <a:spcAft>
                <a:spcPts val="0"/>
              </a:spcAft>
              <a:buSzPts val="800"/>
              <a:buNone/>
              <a:defRPr sz="4800" b="1">
                <a:solidFill>
                  <a:srgbClr val="FFFFFF"/>
                </a:solidFill>
              </a:defRPr>
            </a:lvl8pPr>
            <a:lvl9pPr lvl="8" algn="r">
              <a:lnSpc>
                <a:spcPct val="90000"/>
              </a:lnSpc>
              <a:spcBef>
                <a:spcPts val="1000"/>
              </a:spcBef>
              <a:spcAft>
                <a:spcPts val="0"/>
              </a:spcAft>
              <a:buSzPts val="600"/>
              <a:buNone/>
              <a:defRPr sz="4800" b="1">
                <a:solidFill>
                  <a:srgbClr val="FFFFFF"/>
                </a:solidFill>
              </a:defRPr>
            </a:lvl9pPr>
          </a:lstStyle>
          <a:p>
            <a:endParaRPr/>
          </a:p>
        </p:txBody>
      </p:sp>
      <p:sp>
        <p:nvSpPr>
          <p:cNvPr id="14" name="Google Shape;14;p17"/>
          <p:cNvSpPr txBox="1">
            <a:spLocks noGrp="1"/>
          </p:cNvSpPr>
          <p:nvPr>
            <p:ph type="title"/>
          </p:nvPr>
        </p:nvSpPr>
        <p:spPr>
          <a:xfrm>
            <a:off x="3993775" y="2487700"/>
            <a:ext cx="4894800" cy="2891100"/>
          </a:xfrm>
          <a:prstGeom prst="rect">
            <a:avLst/>
          </a:prstGeom>
          <a:noFill/>
          <a:ln>
            <a:noFill/>
          </a:ln>
        </p:spPr>
        <p:txBody>
          <a:bodyPr spcFirstLastPara="1" wrap="square" lIns="91425" tIns="45700" rIns="91425" bIns="45700" anchor="b" anchorCtr="0">
            <a:noAutofit/>
          </a:bodyPr>
          <a:lstStyle>
            <a:lvl1pPr lvl="0" algn="r">
              <a:lnSpc>
                <a:spcPct val="90000"/>
              </a:lnSpc>
              <a:spcBef>
                <a:spcPts val="0"/>
              </a:spcBef>
              <a:spcAft>
                <a:spcPts val="0"/>
              </a:spcAft>
              <a:buSzPts val="3000"/>
              <a:buNone/>
              <a:defRPr sz="6600">
                <a:latin typeface="Calibri"/>
                <a:ea typeface="Calibri"/>
                <a:cs typeface="Calibri"/>
                <a:sym typeface="Calibri"/>
              </a:defRPr>
            </a:lvl1pPr>
            <a:lvl2pPr lvl="1" algn="r">
              <a:lnSpc>
                <a:spcPct val="100000"/>
              </a:lnSpc>
              <a:spcBef>
                <a:spcPts val="0"/>
              </a:spcBef>
              <a:spcAft>
                <a:spcPts val="0"/>
              </a:spcAft>
              <a:buSzPts val="3000"/>
              <a:buNone/>
              <a:defRPr sz="5600"/>
            </a:lvl2pPr>
            <a:lvl3pPr lvl="2" algn="r">
              <a:lnSpc>
                <a:spcPct val="100000"/>
              </a:lnSpc>
              <a:spcBef>
                <a:spcPts val="0"/>
              </a:spcBef>
              <a:spcAft>
                <a:spcPts val="0"/>
              </a:spcAft>
              <a:buSzPts val="3000"/>
              <a:buNone/>
              <a:defRPr sz="5600"/>
            </a:lvl3pPr>
            <a:lvl4pPr lvl="3" algn="r">
              <a:lnSpc>
                <a:spcPct val="100000"/>
              </a:lnSpc>
              <a:spcBef>
                <a:spcPts val="0"/>
              </a:spcBef>
              <a:spcAft>
                <a:spcPts val="0"/>
              </a:spcAft>
              <a:buSzPts val="3000"/>
              <a:buNone/>
              <a:defRPr sz="5600"/>
            </a:lvl4pPr>
            <a:lvl5pPr lvl="4" algn="r">
              <a:lnSpc>
                <a:spcPct val="100000"/>
              </a:lnSpc>
              <a:spcBef>
                <a:spcPts val="0"/>
              </a:spcBef>
              <a:spcAft>
                <a:spcPts val="0"/>
              </a:spcAft>
              <a:buSzPts val="3000"/>
              <a:buNone/>
              <a:defRPr sz="5600"/>
            </a:lvl5pPr>
            <a:lvl6pPr lvl="5" algn="r">
              <a:lnSpc>
                <a:spcPct val="100000"/>
              </a:lnSpc>
              <a:spcBef>
                <a:spcPts val="0"/>
              </a:spcBef>
              <a:spcAft>
                <a:spcPts val="0"/>
              </a:spcAft>
              <a:buSzPts val="3000"/>
              <a:buNone/>
              <a:defRPr sz="5600"/>
            </a:lvl6pPr>
            <a:lvl7pPr lvl="6" algn="r">
              <a:lnSpc>
                <a:spcPct val="100000"/>
              </a:lnSpc>
              <a:spcBef>
                <a:spcPts val="0"/>
              </a:spcBef>
              <a:spcAft>
                <a:spcPts val="0"/>
              </a:spcAft>
              <a:buSzPts val="3000"/>
              <a:buNone/>
              <a:defRPr sz="5600"/>
            </a:lvl7pPr>
            <a:lvl8pPr lvl="7" algn="r">
              <a:lnSpc>
                <a:spcPct val="100000"/>
              </a:lnSpc>
              <a:spcBef>
                <a:spcPts val="0"/>
              </a:spcBef>
              <a:spcAft>
                <a:spcPts val="0"/>
              </a:spcAft>
              <a:buSzPts val="3000"/>
              <a:buNone/>
              <a:defRPr sz="5600"/>
            </a:lvl8pPr>
            <a:lvl9pPr lvl="8" algn="r">
              <a:lnSpc>
                <a:spcPct val="100000"/>
              </a:lnSpc>
              <a:spcBef>
                <a:spcPts val="0"/>
              </a:spcBef>
              <a:spcAft>
                <a:spcPts val="0"/>
              </a:spcAft>
              <a:buSzPts val="3000"/>
              <a:buNone/>
              <a:defRPr sz="56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ítulo y objetos 2" type="obj">
  <p:cSld name="OBJECT">
    <p:spTree>
      <p:nvGrpSpPr>
        <p:cNvPr id="1" name="Shape 15"/>
        <p:cNvGrpSpPr/>
        <p:nvPr/>
      </p:nvGrpSpPr>
      <p:grpSpPr>
        <a:xfrm>
          <a:off x="0" y="0"/>
          <a:ext cx="0" cy="0"/>
          <a:chOff x="0" y="0"/>
          <a:chExt cx="0" cy="0"/>
        </a:xfrm>
      </p:grpSpPr>
      <p:sp>
        <p:nvSpPr>
          <p:cNvPr id="16" name="Google Shape;16;p18"/>
          <p:cNvSpPr/>
          <p:nvPr/>
        </p:nvSpPr>
        <p:spPr>
          <a:xfrm>
            <a:off x="770850" y="212725"/>
            <a:ext cx="903600" cy="813000"/>
          </a:xfrm>
          <a:prstGeom prst="parallelogram">
            <a:avLst>
              <a:gd name="adj" fmla="val 45310"/>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 name="Google Shape;17;p18"/>
          <p:cNvSpPr/>
          <p:nvPr/>
        </p:nvSpPr>
        <p:spPr>
          <a:xfrm>
            <a:off x="146422" y="212725"/>
            <a:ext cx="903600" cy="813000"/>
          </a:xfrm>
          <a:prstGeom prst="parallelogram">
            <a:avLst>
              <a:gd name="adj" fmla="val 45310"/>
            </a:avLst>
          </a:prstGeom>
          <a:gradFill>
            <a:gsLst>
              <a:gs pos="0">
                <a:srgbClr val="FFFFFF"/>
              </a:gs>
              <a:gs pos="65000">
                <a:schemeClr val="accent1"/>
              </a:gs>
              <a:gs pos="100000">
                <a:schemeClr val="accent1"/>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8" name="Google Shape;18;p18"/>
          <p:cNvPicPr preferRelativeResize="0"/>
          <p:nvPr/>
        </p:nvPicPr>
        <p:blipFill rotWithShape="1">
          <a:blip r:embed="rId2">
            <a:alphaModFix/>
          </a:blip>
          <a:srcRect/>
          <a:stretch/>
        </p:blipFill>
        <p:spPr>
          <a:xfrm>
            <a:off x="6179349" y="389413"/>
            <a:ext cx="2746703" cy="459625"/>
          </a:xfrm>
          <a:prstGeom prst="rect">
            <a:avLst/>
          </a:prstGeom>
          <a:noFill/>
          <a:ln>
            <a:noFill/>
          </a:ln>
        </p:spPr>
      </p:pic>
      <p:sp>
        <p:nvSpPr>
          <p:cNvPr id="19" name="Google Shape;19;p18"/>
          <p:cNvSpPr txBox="1">
            <a:spLocks noGrp="1"/>
          </p:cNvSpPr>
          <p:nvPr>
            <p:ph type="body" idx="1"/>
          </p:nvPr>
        </p:nvSpPr>
        <p:spPr>
          <a:xfrm>
            <a:off x="294150" y="1218600"/>
            <a:ext cx="8555700" cy="5137800"/>
          </a:xfrm>
          <a:prstGeom prst="rect">
            <a:avLst/>
          </a:prstGeom>
          <a:noFill/>
          <a:ln>
            <a:noFill/>
          </a:ln>
        </p:spPr>
        <p:txBody>
          <a:bodyPr spcFirstLastPara="1" wrap="square" lIns="91425" tIns="45700" rIns="91425" bIns="45700" anchor="t" anchorCtr="0">
            <a:noAutofit/>
          </a:bodyPr>
          <a:lstStyle>
            <a:lvl1pPr marL="457200" marR="0" lvl="0" indent="-406400" algn="l">
              <a:lnSpc>
                <a:spcPct val="90000"/>
              </a:lnSpc>
              <a:spcBef>
                <a:spcPts val="1000"/>
              </a:spcBef>
              <a:spcAft>
                <a:spcPts val="0"/>
              </a:spcAft>
              <a:buClr>
                <a:srgbClr val="DE3075"/>
              </a:buClr>
              <a:buSzPts val="2800"/>
              <a:buFont typeface="Franklin Gothic"/>
              <a:buChar char="»"/>
              <a:defRPr sz="2400" i="0" u="none" strike="noStrike" cap="none">
                <a:solidFill>
                  <a:srgbClr val="818990"/>
                </a:solidFill>
                <a:latin typeface="Calibri"/>
                <a:ea typeface="Calibri"/>
                <a:cs typeface="Calibri"/>
                <a:sym typeface="Calibri"/>
              </a:defRPr>
            </a:lvl1pPr>
            <a:lvl2pPr marL="914400" marR="0" lvl="1" indent="-381000" algn="l">
              <a:lnSpc>
                <a:spcPct val="90000"/>
              </a:lnSpc>
              <a:spcBef>
                <a:spcPts val="500"/>
              </a:spcBef>
              <a:spcAft>
                <a:spcPts val="0"/>
              </a:spcAft>
              <a:buClr>
                <a:schemeClr val="accent2"/>
              </a:buClr>
              <a:buSzPts val="2400"/>
              <a:buFont typeface="Franklin Gothic"/>
              <a:buChar char="•"/>
              <a:defRPr sz="2000" i="0" u="none" strike="noStrike" cap="none">
                <a:solidFill>
                  <a:srgbClr val="818990"/>
                </a:solidFill>
                <a:latin typeface="Franklin Gothic"/>
                <a:ea typeface="Franklin Gothic"/>
                <a:cs typeface="Franklin Gothic"/>
                <a:sym typeface="Franklin Gothic"/>
              </a:defRPr>
            </a:lvl2pPr>
            <a:lvl3pPr marL="1371600" marR="0" lvl="2" indent="-342900" algn="l">
              <a:lnSpc>
                <a:spcPct val="90000"/>
              </a:lnSpc>
              <a:spcBef>
                <a:spcPts val="500"/>
              </a:spcBef>
              <a:spcAft>
                <a:spcPts val="0"/>
              </a:spcAft>
              <a:buClr>
                <a:schemeClr val="dk2"/>
              </a:buClr>
              <a:buSzPts val="1800"/>
              <a:buFont typeface="Franklin Gothic"/>
              <a:buChar char="○"/>
              <a:defRPr sz="1800" i="0" u="none" strike="noStrike" cap="none">
                <a:solidFill>
                  <a:schemeClr val="dk2"/>
                </a:solidFill>
                <a:latin typeface="Franklin Gothic"/>
                <a:ea typeface="Franklin Gothic"/>
                <a:cs typeface="Franklin Gothic"/>
                <a:sym typeface="Franklin Gothic"/>
              </a:defRPr>
            </a:lvl3pPr>
            <a:lvl4pPr marL="1828800" marR="0" lvl="3" indent="-330200" algn="l">
              <a:lnSpc>
                <a:spcPct val="90000"/>
              </a:lnSpc>
              <a:spcBef>
                <a:spcPts val="500"/>
              </a:spcBef>
              <a:spcAft>
                <a:spcPts val="0"/>
              </a:spcAft>
              <a:buClr>
                <a:schemeClr val="dk2"/>
              </a:buClr>
              <a:buSzPts val="1600"/>
              <a:buFont typeface="Franklin Gothic"/>
              <a:buChar char="•"/>
              <a:defRPr sz="1600" i="0" u="none" strike="noStrike" cap="none">
                <a:solidFill>
                  <a:schemeClr val="dk2"/>
                </a:solidFill>
                <a:latin typeface="Franklin Gothic"/>
                <a:ea typeface="Franklin Gothic"/>
                <a:cs typeface="Franklin Gothic"/>
                <a:sym typeface="Franklin Gothic"/>
              </a:defRPr>
            </a:lvl4pPr>
            <a:lvl5pPr marL="2286000" marR="0" lvl="4" indent="-317500" algn="l">
              <a:lnSpc>
                <a:spcPct val="90000"/>
              </a:lnSpc>
              <a:spcBef>
                <a:spcPts val="500"/>
              </a:spcBef>
              <a:spcAft>
                <a:spcPts val="0"/>
              </a:spcAft>
              <a:buClr>
                <a:schemeClr val="dk2"/>
              </a:buClr>
              <a:buSzPts val="1400"/>
              <a:buFont typeface="Franklin Gothic"/>
              <a:buChar char="•"/>
              <a:defRPr i="0" u="none" strike="noStrike" cap="none">
                <a:solidFill>
                  <a:schemeClr val="dk2"/>
                </a:solidFill>
                <a:latin typeface="Franklin Gothic"/>
                <a:ea typeface="Franklin Gothic"/>
                <a:cs typeface="Franklin Gothic"/>
                <a:sym typeface="Franklin Gothic"/>
              </a:defRPr>
            </a:lvl5pPr>
            <a:lvl6pPr marL="2743200" marR="0" lvl="5" indent="-304800" algn="l">
              <a:lnSpc>
                <a:spcPct val="90000"/>
              </a:lnSpc>
              <a:spcBef>
                <a:spcPts val="500"/>
              </a:spcBef>
              <a:spcAft>
                <a:spcPts val="0"/>
              </a:spcAft>
              <a:buClr>
                <a:schemeClr val="dk2"/>
              </a:buClr>
              <a:buSzPts val="1200"/>
              <a:buFont typeface="Franklin Gothic"/>
              <a:buChar char="•"/>
              <a:defRPr sz="1200" i="0" u="none" strike="noStrike" cap="none">
                <a:solidFill>
                  <a:schemeClr val="dk2"/>
                </a:solidFill>
                <a:latin typeface="Franklin Gothic"/>
                <a:ea typeface="Franklin Gothic"/>
                <a:cs typeface="Franklin Gothic"/>
                <a:sym typeface="Franklin Gothic"/>
              </a:defRPr>
            </a:lvl6pPr>
            <a:lvl7pPr marL="3200400" marR="0" lvl="6" indent="-292100" algn="l">
              <a:lnSpc>
                <a:spcPct val="90000"/>
              </a:lnSpc>
              <a:spcBef>
                <a:spcPts val="500"/>
              </a:spcBef>
              <a:spcAft>
                <a:spcPts val="0"/>
              </a:spcAft>
              <a:buClr>
                <a:schemeClr val="dk2"/>
              </a:buClr>
              <a:buSzPts val="1000"/>
              <a:buFont typeface="Franklin Gothic"/>
              <a:buChar char="•"/>
              <a:defRPr sz="1000" i="0" u="none" strike="noStrike" cap="none">
                <a:solidFill>
                  <a:schemeClr val="dk2"/>
                </a:solidFill>
                <a:latin typeface="Franklin Gothic"/>
                <a:ea typeface="Franklin Gothic"/>
                <a:cs typeface="Franklin Gothic"/>
                <a:sym typeface="Franklin Gothic"/>
              </a:defRPr>
            </a:lvl7pPr>
            <a:lvl8pPr marL="3657600" marR="0" lvl="7" indent="-279400" algn="l">
              <a:lnSpc>
                <a:spcPct val="90000"/>
              </a:lnSpc>
              <a:spcBef>
                <a:spcPts val="500"/>
              </a:spcBef>
              <a:spcAft>
                <a:spcPts val="0"/>
              </a:spcAft>
              <a:buClr>
                <a:schemeClr val="dk2"/>
              </a:buClr>
              <a:buSzPts val="800"/>
              <a:buFont typeface="Franklin Gothic"/>
              <a:buChar char="•"/>
              <a:defRPr sz="800" i="0" u="none" strike="noStrike" cap="none">
                <a:solidFill>
                  <a:schemeClr val="dk2"/>
                </a:solidFill>
                <a:latin typeface="Franklin Gothic"/>
                <a:ea typeface="Franklin Gothic"/>
                <a:cs typeface="Franklin Gothic"/>
                <a:sym typeface="Franklin Gothic"/>
              </a:defRPr>
            </a:lvl8pPr>
            <a:lvl9pPr marL="4114800" marR="0" lvl="8" indent="-266700" algn="l">
              <a:lnSpc>
                <a:spcPct val="90000"/>
              </a:lnSpc>
              <a:spcBef>
                <a:spcPts val="500"/>
              </a:spcBef>
              <a:spcAft>
                <a:spcPts val="0"/>
              </a:spcAft>
              <a:buClr>
                <a:schemeClr val="dk2"/>
              </a:buClr>
              <a:buSzPts val="600"/>
              <a:buFont typeface="Franklin Gothic"/>
              <a:buChar char="•"/>
              <a:defRPr sz="600" i="0" u="none" strike="noStrike" cap="none">
                <a:solidFill>
                  <a:schemeClr val="dk2"/>
                </a:solidFill>
                <a:latin typeface="Franklin Gothic"/>
                <a:ea typeface="Franklin Gothic"/>
                <a:cs typeface="Franklin Gothic"/>
                <a:sym typeface="Franklin Gothic"/>
              </a:defRPr>
            </a:lvl9pPr>
          </a:lstStyle>
          <a:p>
            <a:endParaRPr/>
          </a:p>
        </p:txBody>
      </p:sp>
      <p:sp>
        <p:nvSpPr>
          <p:cNvPr id="20" name="Google Shape;20;p18"/>
          <p:cNvSpPr/>
          <p:nvPr/>
        </p:nvSpPr>
        <p:spPr>
          <a:xfrm>
            <a:off x="1372975" y="212725"/>
            <a:ext cx="4806374" cy="813000"/>
          </a:xfrm>
          <a:prstGeom prst="parallelogram">
            <a:avLst>
              <a:gd name="adj" fmla="val 4531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Bebas Neue"/>
              <a:ea typeface="Bebas Neue"/>
              <a:cs typeface="Bebas Neue"/>
              <a:sym typeface="Bebas Neue"/>
            </a:endParaRPr>
          </a:p>
        </p:txBody>
      </p:sp>
      <p:sp>
        <p:nvSpPr>
          <p:cNvPr id="21" name="Google Shape;21;p18"/>
          <p:cNvSpPr txBox="1">
            <a:spLocks noGrp="1"/>
          </p:cNvSpPr>
          <p:nvPr>
            <p:ph type="title"/>
          </p:nvPr>
        </p:nvSpPr>
        <p:spPr>
          <a:xfrm>
            <a:off x="1763699" y="212725"/>
            <a:ext cx="4288185" cy="8130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rgbClr val="818990"/>
              </a:buClr>
              <a:buSzPts val="1800"/>
              <a:buNone/>
              <a:defRPr>
                <a:latin typeface="Calibri"/>
                <a:ea typeface="Calibri"/>
                <a:cs typeface="Calibri"/>
                <a:sym typeface="Calibri"/>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22" name="Google Shape;22;p18"/>
          <p:cNvSpPr txBox="1"/>
          <p:nvPr/>
        </p:nvSpPr>
        <p:spPr>
          <a:xfrm>
            <a:off x="6915150" y="6356351"/>
            <a:ext cx="20574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s-MX" sz="1200" b="0" i="0" u="none" strike="noStrike" cap="none">
                <a:solidFill>
                  <a:srgbClr val="6C7A8A"/>
                </a:solidFill>
                <a:latin typeface="Roboto Mono"/>
                <a:ea typeface="Roboto Mono"/>
                <a:cs typeface="Roboto Mono"/>
                <a:sym typeface="Roboto Mono"/>
              </a:rPr>
              <a:t>‹Nº›</a:t>
            </a:fld>
            <a:endParaRPr sz="1200" b="0" i="0" u="none" strike="noStrike" cap="none">
              <a:solidFill>
                <a:srgbClr val="6C7A8A"/>
              </a:solidFill>
              <a:latin typeface="Roboto Mono"/>
              <a:ea typeface="Roboto Mono"/>
              <a:cs typeface="Roboto Mono"/>
              <a:sym typeface="Roboto Mono"/>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ítulo y objetos 1">
  <p:cSld name="Título y objetos 1">
    <p:spTree>
      <p:nvGrpSpPr>
        <p:cNvPr id="1" name="Shape 38"/>
        <p:cNvGrpSpPr/>
        <p:nvPr/>
      </p:nvGrpSpPr>
      <p:grpSpPr>
        <a:xfrm>
          <a:off x="0" y="0"/>
          <a:ext cx="0" cy="0"/>
          <a:chOff x="0" y="0"/>
          <a:chExt cx="0" cy="0"/>
        </a:xfrm>
      </p:grpSpPr>
      <p:sp>
        <p:nvSpPr>
          <p:cNvPr id="39" name="Google Shape;39;p22"/>
          <p:cNvSpPr/>
          <p:nvPr/>
        </p:nvSpPr>
        <p:spPr>
          <a:xfrm>
            <a:off x="1372975" y="212725"/>
            <a:ext cx="4806374" cy="813000"/>
          </a:xfrm>
          <a:prstGeom prst="parallelogram">
            <a:avLst>
              <a:gd name="adj" fmla="val 4531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Bebas Neue"/>
              <a:ea typeface="Bebas Neue"/>
              <a:cs typeface="Bebas Neue"/>
              <a:sym typeface="Bebas Neue"/>
            </a:endParaRPr>
          </a:p>
        </p:txBody>
      </p:sp>
      <p:sp>
        <p:nvSpPr>
          <p:cNvPr id="40" name="Google Shape;40;p22"/>
          <p:cNvSpPr/>
          <p:nvPr/>
        </p:nvSpPr>
        <p:spPr>
          <a:xfrm>
            <a:off x="770850" y="212725"/>
            <a:ext cx="903600" cy="813000"/>
          </a:xfrm>
          <a:prstGeom prst="parallelogram">
            <a:avLst>
              <a:gd name="adj" fmla="val 45310"/>
            </a:avLst>
          </a:prstGeom>
          <a:solidFill>
            <a:srgbClr val="81899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 name="Google Shape;41;p22"/>
          <p:cNvSpPr/>
          <p:nvPr/>
        </p:nvSpPr>
        <p:spPr>
          <a:xfrm>
            <a:off x="146422" y="212725"/>
            <a:ext cx="903600" cy="813000"/>
          </a:xfrm>
          <a:prstGeom prst="parallelogram">
            <a:avLst>
              <a:gd name="adj" fmla="val 45310"/>
            </a:avLst>
          </a:prstGeom>
          <a:gradFill>
            <a:gsLst>
              <a:gs pos="0">
                <a:srgbClr val="FFFFFF"/>
              </a:gs>
              <a:gs pos="65000">
                <a:schemeClr val="dk2"/>
              </a:gs>
              <a:gs pos="100000">
                <a:schemeClr val="dk2"/>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 name="Google Shape;42;p22"/>
          <p:cNvSpPr txBox="1">
            <a:spLocks noGrp="1"/>
          </p:cNvSpPr>
          <p:nvPr>
            <p:ph type="title"/>
          </p:nvPr>
        </p:nvSpPr>
        <p:spPr>
          <a:xfrm>
            <a:off x="1763699" y="212725"/>
            <a:ext cx="4288185" cy="8130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rgbClr val="818990"/>
              </a:buClr>
              <a:buSzPts val="1800"/>
              <a:buNone/>
              <a:defRPr>
                <a:latin typeface="Calibri"/>
                <a:ea typeface="Calibri"/>
                <a:cs typeface="Calibri"/>
                <a:sym typeface="Calibri"/>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pic>
        <p:nvPicPr>
          <p:cNvPr id="43" name="Google Shape;43;p22"/>
          <p:cNvPicPr preferRelativeResize="0"/>
          <p:nvPr/>
        </p:nvPicPr>
        <p:blipFill rotWithShape="1">
          <a:blip r:embed="rId2">
            <a:alphaModFix/>
          </a:blip>
          <a:srcRect/>
          <a:stretch/>
        </p:blipFill>
        <p:spPr>
          <a:xfrm>
            <a:off x="6179349" y="389413"/>
            <a:ext cx="2746703" cy="459625"/>
          </a:xfrm>
          <a:prstGeom prst="rect">
            <a:avLst/>
          </a:prstGeom>
          <a:noFill/>
          <a:ln>
            <a:noFill/>
          </a:ln>
        </p:spPr>
      </p:pic>
      <p:sp>
        <p:nvSpPr>
          <p:cNvPr id="44" name="Google Shape;44;p22"/>
          <p:cNvSpPr txBox="1">
            <a:spLocks noGrp="1"/>
          </p:cNvSpPr>
          <p:nvPr>
            <p:ph type="body" idx="1"/>
          </p:nvPr>
        </p:nvSpPr>
        <p:spPr>
          <a:xfrm>
            <a:off x="294150" y="1218600"/>
            <a:ext cx="8555700" cy="5137800"/>
          </a:xfrm>
          <a:prstGeom prst="rect">
            <a:avLst/>
          </a:prstGeom>
          <a:noFill/>
          <a:ln>
            <a:noFill/>
          </a:ln>
        </p:spPr>
        <p:txBody>
          <a:bodyPr spcFirstLastPara="1" wrap="square" lIns="91425" tIns="45700" rIns="91425" bIns="45700" anchor="t" anchorCtr="0">
            <a:noAutofit/>
          </a:bodyPr>
          <a:lstStyle>
            <a:lvl1pPr marL="457200" marR="0" lvl="0" indent="-406400" algn="l">
              <a:lnSpc>
                <a:spcPct val="90000"/>
              </a:lnSpc>
              <a:spcBef>
                <a:spcPts val="1000"/>
              </a:spcBef>
              <a:spcAft>
                <a:spcPts val="0"/>
              </a:spcAft>
              <a:buClr>
                <a:srgbClr val="DE3075"/>
              </a:buClr>
              <a:buSzPts val="2800"/>
              <a:buFont typeface="Franklin Gothic"/>
              <a:buChar char="»"/>
              <a:defRPr sz="2400" i="0" u="none" strike="noStrike" cap="none">
                <a:solidFill>
                  <a:srgbClr val="818990"/>
                </a:solidFill>
                <a:latin typeface="Calibri"/>
                <a:ea typeface="Calibri"/>
                <a:cs typeface="Calibri"/>
                <a:sym typeface="Calibri"/>
              </a:defRPr>
            </a:lvl1pPr>
            <a:lvl2pPr marL="914400" marR="0" lvl="1" indent="-381000" algn="l">
              <a:lnSpc>
                <a:spcPct val="90000"/>
              </a:lnSpc>
              <a:spcBef>
                <a:spcPts val="500"/>
              </a:spcBef>
              <a:spcAft>
                <a:spcPts val="0"/>
              </a:spcAft>
              <a:buClr>
                <a:schemeClr val="accent2"/>
              </a:buClr>
              <a:buSzPts val="2400"/>
              <a:buFont typeface="Franklin Gothic"/>
              <a:buChar char="•"/>
              <a:defRPr sz="2000" i="0" u="none" strike="noStrike" cap="none">
                <a:solidFill>
                  <a:srgbClr val="818990"/>
                </a:solidFill>
                <a:latin typeface="Franklin Gothic"/>
                <a:ea typeface="Franklin Gothic"/>
                <a:cs typeface="Franklin Gothic"/>
                <a:sym typeface="Franklin Gothic"/>
              </a:defRPr>
            </a:lvl2pPr>
            <a:lvl3pPr marL="1371600" marR="0" lvl="2" indent="-342900" algn="l">
              <a:lnSpc>
                <a:spcPct val="90000"/>
              </a:lnSpc>
              <a:spcBef>
                <a:spcPts val="500"/>
              </a:spcBef>
              <a:spcAft>
                <a:spcPts val="0"/>
              </a:spcAft>
              <a:buClr>
                <a:schemeClr val="dk2"/>
              </a:buClr>
              <a:buSzPts val="1800"/>
              <a:buFont typeface="Franklin Gothic"/>
              <a:buChar char="○"/>
              <a:defRPr sz="1800" i="0" u="none" strike="noStrike" cap="none">
                <a:solidFill>
                  <a:schemeClr val="dk2"/>
                </a:solidFill>
                <a:latin typeface="Franklin Gothic"/>
                <a:ea typeface="Franklin Gothic"/>
                <a:cs typeface="Franklin Gothic"/>
                <a:sym typeface="Franklin Gothic"/>
              </a:defRPr>
            </a:lvl3pPr>
            <a:lvl4pPr marL="1828800" marR="0" lvl="3" indent="-330200" algn="l">
              <a:lnSpc>
                <a:spcPct val="90000"/>
              </a:lnSpc>
              <a:spcBef>
                <a:spcPts val="500"/>
              </a:spcBef>
              <a:spcAft>
                <a:spcPts val="0"/>
              </a:spcAft>
              <a:buClr>
                <a:schemeClr val="dk2"/>
              </a:buClr>
              <a:buSzPts val="1600"/>
              <a:buFont typeface="Franklin Gothic"/>
              <a:buChar char="•"/>
              <a:defRPr sz="1600" i="0" u="none" strike="noStrike" cap="none">
                <a:solidFill>
                  <a:schemeClr val="dk2"/>
                </a:solidFill>
                <a:latin typeface="Franklin Gothic"/>
                <a:ea typeface="Franklin Gothic"/>
                <a:cs typeface="Franklin Gothic"/>
                <a:sym typeface="Franklin Gothic"/>
              </a:defRPr>
            </a:lvl4pPr>
            <a:lvl5pPr marL="2286000" marR="0" lvl="4" indent="-317500" algn="l">
              <a:lnSpc>
                <a:spcPct val="90000"/>
              </a:lnSpc>
              <a:spcBef>
                <a:spcPts val="500"/>
              </a:spcBef>
              <a:spcAft>
                <a:spcPts val="0"/>
              </a:spcAft>
              <a:buClr>
                <a:schemeClr val="dk2"/>
              </a:buClr>
              <a:buSzPts val="1400"/>
              <a:buFont typeface="Franklin Gothic"/>
              <a:buChar char="•"/>
              <a:defRPr i="0" u="none" strike="noStrike" cap="none">
                <a:solidFill>
                  <a:schemeClr val="dk2"/>
                </a:solidFill>
                <a:latin typeface="Franklin Gothic"/>
                <a:ea typeface="Franklin Gothic"/>
                <a:cs typeface="Franklin Gothic"/>
                <a:sym typeface="Franklin Gothic"/>
              </a:defRPr>
            </a:lvl5pPr>
            <a:lvl6pPr marL="2743200" marR="0" lvl="5" indent="-304800" algn="l">
              <a:lnSpc>
                <a:spcPct val="90000"/>
              </a:lnSpc>
              <a:spcBef>
                <a:spcPts val="500"/>
              </a:spcBef>
              <a:spcAft>
                <a:spcPts val="0"/>
              </a:spcAft>
              <a:buClr>
                <a:schemeClr val="dk2"/>
              </a:buClr>
              <a:buSzPts val="1200"/>
              <a:buFont typeface="Franklin Gothic"/>
              <a:buChar char="•"/>
              <a:defRPr sz="1200" i="0" u="none" strike="noStrike" cap="none">
                <a:solidFill>
                  <a:schemeClr val="dk2"/>
                </a:solidFill>
                <a:latin typeface="Franklin Gothic"/>
                <a:ea typeface="Franklin Gothic"/>
                <a:cs typeface="Franklin Gothic"/>
                <a:sym typeface="Franklin Gothic"/>
              </a:defRPr>
            </a:lvl6pPr>
            <a:lvl7pPr marL="3200400" marR="0" lvl="6" indent="-292100" algn="l">
              <a:lnSpc>
                <a:spcPct val="90000"/>
              </a:lnSpc>
              <a:spcBef>
                <a:spcPts val="500"/>
              </a:spcBef>
              <a:spcAft>
                <a:spcPts val="0"/>
              </a:spcAft>
              <a:buClr>
                <a:schemeClr val="dk2"/>
              </a:buClr>
              <a:buSzPts val="1000"/>
              <a:buFont typeface="Franklin Gothic"/>
              <a:buChar char="•"/>
              <a:defRPr sz="1000" i="0" u="none" strike="noStrike" cap="none">
                <a:solidFill>
                  <a:schemeClr val="dk2"/>
                </a:solidFill>
                <a:latin typeface="Franklin Gothic"/>
                <a:ea typeface="Franklin Gothic"/>
                <a:cs typeface="Franklin Gothic"/>
                <a:sym typeface="Franklin Gothic"/>
              </a:defRPr>
            </a:lvl7pPr>
            <a:lvl8pPr marL="3657600" marR="0" lvl="7" indent="-279400" algn="l">
              <a:lnSpc>
                <a:spcPct val="90000"/>
              </a:lnSpc>
              <a:spcBef>
                <a:spcPts val="500"/>
              </a:spcBef>
              <a:spcAft>
                <a:spcPts val="0"/>
              </a:spcAft>
              <a:buClr>
                <a:schemeClr val="dk2"/>
              </a:buClr>
              <a:buSzPts val="800"/>
              <a:buFont typeface="Franklin Gothic"/>
              <a:buChar char="•"/>
              <a:defRPr sz="800" i="0" u="none" strike="noStrike" cap="none">
                <a:solidFill>
                  <a:schemeClr val="dk2"/>
                </a:solidFill>
                <a:latin typeface="Franklin Gothic"/>
                <a:ea typeface="Franklin Gothic"/>
                <a:cs typeface="Franklin Gothic"/>
                <a:sym typeface="Franklin Gothic"/>
              </a:defRPr>
            </a:lvl8pPr>
            <a:lvl9pPr marL="4114800" marR="0" lvl="8" indent="-266700" algn="l">
              <a:lnSpc>
                <a:spcPct val="90000"/>
              </a:lnSpc>
              <a:spcBef>
                <a:spcPts val="500"/>
              </a:spcBef>
              <a:spcAft>
                <a:spcPts val="0"/>
              </a:spcAft>
              <a:buClr>
                <a:schemeClr val="dk2"/>
              </a:buClr>
              <a:buSzPts val="600"/>
              <a:buFont typeface="Franklin Gothic"/>
              <a:buChar char="•"/>
              <a:defRPr sz="600" i="0" u="none" strike="noStrike" cap="none">
                <a:solidFill>
                  <a:schemeClr val="dk2"/>
                </a:solidFill>
                <a:latin typeface="Franklin Gothic"/>
                <a:ea typeface="Franklin Gothic"/>
                <a:cs typeface="Franklin Gothic"/>
                <a:sym typeface="Franklin Gothic"/>
              </a:defRPr>
            </a:lvl9pPr>
          </a:lstStyle>
          <a:p>
            <a:endParaRPr/>
          </a:p>
        </p:txBody>
      </p:sp>
      <p:sp>
        <p:nvSpPr>
          <p:cNvPr id="45" name="Google Shape;45;p22"/>
          <p:cNvSpPr txBox="1"/>
          <p:nvPr/>
        </p:nvSpPr>
        <p:spPr>
          <a:xfrm>
            <a:off x="6915150" y="6356351"/>
            <a:ext cx="20574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s-MX" sz="1200" b="0" i="0" u="none" strike="noStrike" cap="none">
                <a:solidFill>
                  <a:srgbClr val="6C7A8A"/>
                </a:solidFill>
                <a:latin typeface="Roboto Mono"/>
                <a:ea typeface="Roboto Mono"/>
                <a:cs typeface="Roboto Mono"/>
                <a:sym typeface="Roboto Mono"/>
              </a:rPr>
              <a:t>‹Nº›</a:t>
            </a:fld>
            <a:endParaRPr sz="1200" b="0" i="0" u="none" strike="noStrike" cap="none">
              <a:solidFill>
                <a:srgbClr val="6C7A8A"/>
              </a:solidFill>
              <a:latin typeface="Roboto Mono"/>
              <a:ea typeface="Roboto Mono"/>
              <a:cs typeface="Roboto Mono"/>
              <a:sym typeface="Roboto Mono"/>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Diseño personalizado">
  <p:cSld name="Diseño personalizado">
    <p:bg>
      <p:bgPr>
        <a:solidFill>
          <a:schemeClr val="dk2"/>
        </a:solidFill>
        <a:effectLst/>
      </p:bgPr>
    </p:bg>
    <p:spTree>
      <p:nvGrpSpPr>
        <p:cNvPr id="1" name="Shape 46"/>
        <p:cNvGrpSpPr/>
        <p:nvPr/>
      </p:nvGrpSpPr>
      <p:grpSpPr>
        <a:xfrm>
          <a:off x="0" y="0"/>
          <a:ext cx="0" cy="0"/>
          <a:chOff x="0" y="0"/>
          <a:chExt cx="0" cy="0"/>
        </a:xfrm>
      </p:grpSpPr>
      <p:sp>
        <p:nvSpPr>
          <p:cNvPr id="47" name="Google Shape;47;p23"/>
          <p:cNvSpPr txBox="1">
            <a:spLocks noGrp="1"/>
          </p:cNvSpPr>
          <p:nvPr>
            <p:ph type="body" idx="1"/>
          </p:nvPr>
        </p:nvSpPr>
        <p:spPr>
          <a:xfrm>
            <a:off x="560387" y="2634922"/>
            <a:ext cx="8023225" cy="2275770"/>
          </a:xfrm>
          <a:prstGeom prst="rect">
            <a:avLst/>
          </a:prstGeom>
          <a:noFill/>
          <a:ln>
            <a:noFill/>
          </a:ln>
        </p:spPr>
        <p:txBody>
          <a:bodyPr spcFirstLastPara="1" wrap="square" lIns="90000" tIns="45700" rIns="91425" bIns="45700" anchor="ctr" anchorCtr="0">
            <a:noAutofit/>
          </a:bodyPr>
          <a:lstStyle>
            <a:lvl1pPr marL="457200" lvl="0" indent="-228600" algn="ctr">
              <a:lnSpc>
                <a:spcPct val="90000"/>
              </a:lnSpc>
              <a:spcBef>
                <a:spcPts val="1000"/>
              </a:spcBef>
              <a:spcAft>
                <a:spcPts val="0"/>
              </a:spcAft>
              <a:buSzPts val="2800"/>
              <a:buNone/>
              <a:defRPr sz="4000">
                <a:solidFill>
                  <a:schemeClr val="lt1"/>
                </a:solidFill>
                <a:latin typeface="Calibri"/>
                <a:ea typeface="Calibri"/>
                <a:cs typeface="Calibri"/>
                <a:sym typeface="Calibri"/>
              </a:defRPr>
            </a:lvl1pPr>
            <a:lvl2pPr marL="914400" lvl="1" indent="-381000" algn="l">
              <a:lnSpc>
                <a:spcPct val="90000"/>
              </a:lnSpc>
              <a:spcBef>
                <a:spcPts val="500"/>
              </a:spcBef>
              <a:spcAft>
                <a:spcPts val="0"/>
              </a:spcAft>
              <a:buSzPts val="2400"/>
              <a:buChar char="•"/>
              <a:defRPr/>
            </a:lvl2pPr>
            <a:lvl3pPr marL="1371600" lvl="2" indent="-342900" algn="l">
              <a:lnSpc>
                <a:spcPct val="90000"/>
              </a:lnSpc>
              <a:spcBef>
                <a:spcPts val="500"/>
              </a:spcBef>
              <a:spcAft>
                <a:spcPts val="0"/>
              </a:spcAft>
              <a:buSzPts val="1800"/>
              <a:buChar char="○"/>
              <a:defRPr/>
            </a:lvl3pPr>
            <a:lvl4pPr marL="1828800" lvl="3" indent="-330200" algn="l">
              <a:lnSpc>
                <a:spcPct val="90000"/>
              </a:lnSpc>
              <a:spcBef>
                <a:spcPts val="500"/>
              </a:spcBef>
              <a:spcAft>
                <a:spcPts val="0"/>
              </a:spcAft>
              <a:buSzPts val="1600"/>
              <a:buChar char="•"/>
              <a:defRPr/>
            </a:lvl4pPr>
            <a:lvl5pPr marL="2286000" lvl="4" indent="-317500" algn="l">
              <a:lnSpc>
                <a:spcPct val="90000"/>
              </a:lnSpc>
              <a:spcBef>
                <a:spcPts val="500"/>
              </a:spcBef>
              <a:spcAft>
                <a:spcPts val="0"/>
              </a:spcAft>
              <a:buSzPts val="1400"/>
              <a:buChar char="•"/>
              <a:defRPr/>
            </a:lvl5pPr>
            <a:lvl6pPr marL="2743200" lvl="5" indent="-304800" algn="l">
              <a:lnSpc>
                <a:spcPct val="90000"/>
              </a:lnSpc>
              <a:spcBef>
                <a:spcPts val="500"/>
              </a:spcBef>
              <a:spcAft>
                <a:spcPts val="0"/>
              </a:spcAft>
              <a:buSzPts val="1200"/>
              <a:buChar char="•"/>
              <a:defRPr/>
            </a:lvl6pPr>
            <a:lvl7pPr marL="3200400" lvl="6" indent="-292100" algn="l">
              <a:lnSpc>
                <a:spcPct val="90000"/>
              </a:lnSpc>
              <a:spcBef>
                <a:spcPts val="500"/>
              </a:spcBef>
              <a:spcAft>
                <a:spcPts val="0"/>
              </a:spcAft>
              <a:buSzPts val="1000"/>
              <a:buChar char="•"/>
              <a:defRPr/>
            </a:lvl7pPr>
            <a:lvl8pPr marL="3657600" lvl="7" indent="-279400" algn="l">
              <a:lnSpc>
                <a:spcPct val="90000"/>
              </a:lnSpc>
              <a:spcBef>
                <a:spcPts val="500"/>
              </a:spcBef>
              <a:spcAft>
                <a:spcPts val="0"/>
              </a:spcAft>
              <a:buSzPts val="800"/>
              <a:buChar char="•"/>
              <a:defRPr/>
            </a:lvl8pPr>
            <a:lvl9pPr marL="4114800" lvl="8" indent="-266700" algn="l">
              <a:lnSpc>
                <a:spcPct val="90000"/>
              </a:lnSpc>
              <a:spcBef>
                <a:spcPts val="500"/>
              </a:spcBef>
              <a:spcAft>
                <a:spcPts val="0"/>
              </a:spcAft>
              <a:buSzPts val="600"/>
              <a:buChar char="•"/>
              <a:defRPr/>
            </a:lvl9pPr>
          </a:lstStyle>
          <a:p>
            <a:endParaRPr/>
          </a:p>
        </p:txBody>
      </p:sp>
      <p:pic>
        <p:nvPicPr>
          <p:cNvPr id="48" name="Google Shape;48;p23"/>
          <p:cNvPicPr preferRelativeResize="0"/>
          <p:nvPr/>
        </p:nvPicPr>
        <p:blipFill rotWithShape="1">
          <a:blip r:embed="rId2">
            <a:alphaModFix/>
          </a:blip>
          <a:srcRect/>
          <a:stretch/>
        </p:blipFill>
        <p:spPr>
          <a:xfrm>
            <a:off x="6179349" y="392750"/>
            <a:ext cx="2759037" cy="459625"/>
          </a:xfrm>
          <a:prstGeom prst="rect">
            <a:avLst/>
          </a:prstGeom>
          <a:noFill/>
          <a:ln>
            <a:noFill/>
          </a:ln>
        </p:spPr>
      </p:pic>
      <p:sp>
        <p:nvSpPr>
          <p:cNvPr id="49" name="Google Shape;49;p23"/>
          <p:cNvSpPr txBox="1">
            <a:spLocks noGrp="1"/>
          </p:cNvSpPr>
          <p:nvPr>
            <p:ph type="body" idx="2"/>
          </p:nvPr>
        </p:nvSpPr>
        <p:spPr>
          <a:xfrm>
            <a:off x="560387" y="1632286"/>
            <a:ext cx="8023225" cy="665749"/>
          </a:xfrm>
          <a:prstGeom prst="rect">
            <a:avLst/>
          </a:prstGeom>
          <a:solidFill>
            <a:schemeClr val="accent1"/>
          </a:solidFill>
          <a:ln>
            <a:noFill/>
          </a:ln>
        </p:spPr>
        <p:txBody>
          <a:bodyPr spcFirstLastPara="1" wrap="square" lIns="90000" tIns="45700" rIns="91425" bIns="45700" anchor="t" anchorCtr="0">
            <a:noAutofit/>
          </a:bodyPr>
          <a:lstStyle>
            <a:lvl1pPr marL="457200" lvl="0" indent="-228600" algn="ctr">
              <a:lnSpc>
                <a:spcPct val="90000"/>
              </a:lnSpc>
              <a:spcBef>
                <a:spcPts val="1000"/>
              </a:spcBef>
              <a:spcAft>
                <a:spcPts val="0"/>
              </a:spcAft>
              <a:buSzPts val="2800"/>
              <a:buNone/>
              <a:defRPr sz="2800">
                <a:solidFill>
                  <a:schemeClr val="lt1"/>
                </a:solidFill>
                <a:latin typeface="Calibri"/>
                <a:ea typeface="Calibri"/>
                <a:cs typeface="Calibri"/>
                <a:sym typeface="Calibri"/>
              </a:defRPr>
            </a:lvl1pPr>
            <a:lvl2pPr marL="914400" lvl="1" indent="-381000" algn="l">
              <a:lnSpc>
                <a:spcPct val="90000"/>
              </a:lnSpc>
              <a:spcBef>
                <a:spcPts val="500"/>
              </a:spcBef>
              <a:spcAft>
                <a:spcPts val="0"/>
              </a:spcAft>
              <a:buSzPts val="2400"/>
              <a:buChar char="•"/>
              <a:defRPr/>
            </a:lvl2pPr>
            <a:lvl3pPr marL="1371600" lvl="2" indent="-342900" algn="l">
              <a:lnSpc>
                <a:spcPct val="90000"/>
              </a:lnSpc>
              <a:spcBef>
                <a:spcPts val="500"/>
              </a:spcBef>
              <a:spcAft>
                <a:spcPts val="0"/>
              </a:spcAft>
              <a:buSzPts val="1800"/>
              <a:buChar char="○"/>
              <a:defRPr/>
            </a:lvl3pPr>
            <a:lvl4pPr marL="1828800" lvl="3" indent="-330200" algn="l">
              <a:lnSpc>
                <a:spcPct val="90000"/>
              </a:lnSpc>
              <a:spcBef>
                <a:spcPts val="500"/>
              </a:spcBef>
              <a:spcAft>
                <a:spcPts val="0"/>
              </a:spcAft>
              <a:buSzPts val="1600"/>
              <a:buChar char="•"/>
              <a:defRPr/>
            </a:lvl4pPr>
            <a:lvl5pPr marL="2286000" lvl="4" indent="-317500" algn="l">
              <a:lnSpc>
                <a:spcPct val="90000"/>
              </a:lnSpc>
              <a:spcBef>
                <a:spcPts val="500"/>
              </a:spcBef>
              <a:spcAft>
                <a:spcPts val="0"/>
              </a:spcAft>
              <a:buSzPts val="1400"/>
              <a:buChar char="•"/>
              <a:defRPr/>
            </a:lvl5pPr>
            <a:lvl6pPr marL="2743200" lvl="5" indent="-304800" algn="l">
              <a:lnSpc>
                <a:spcPct val="90000"/>
              </a:lnSpc>
              <a:spcBef>
                <a:spcPts val="500"/>
              </a:spcBef>
              <a:spcAft>
                <a:spcPts val="0"/>
              </a:spcAft>
              <a:buSzPts val="1200"/>
              <a:buChar char="•"/>
              <a:defRPr/>
            </a:lvl6pPr>
            <a:lvl7pPr marL="3200400" lvl="6" indent="-292100" algn="l">
              <a:lnSpc>
                <a:spcPct val="90000"/>
              </a:lnSpc>
              <a:spcBef>
                <a:spcPts val="500"/>
              </a:spcBef>
              <a:spcAft>
                <a:spcPts val="0"/>
              </a:spcAft>
              <a:buSzPts val="1000"/>
              <a:buChar char="•"/>
              <a:defRPr/>
            </a:lvl7pPr>
            <a:lvl8pPr marL="3657600" lvl="7" indent="-279400" algn="l">
              <a:lnSpc>
                <a:spcPct val="90000"/>
              </a:lnSpc>
              <a:spcBef>
                <a:spcPts val="500"/>
              </a:spcBef>
              <a:spcAft>
                <a:spcPts val="0"/>
              </a:spcAft>
              <a:buSzPts val="800"/>
              <a:buChar char="•"/>
              <a:defRPr/>
            </a:lvl8pPr>
            <a:lvl9pPr marL="4114800" lvl="8" indent="-266700" algn="l">
              <a:lnSpc>
                <a:spcPct val="90000"/>
              </a:lnSpc>
              <a:spcBef>
                <a:spcPts val="500"/>
              </a:spcBef>
              <a:spcAft>
                <a:spcPts val="0"/>
              </a:spcAft>
              <a:buSzPts val="600"/>
              <a:buChar char="•"/>
              <a:defRPr/>
            </a:lvl9pPr>
          </a:lstStyle>
          <a:p>
            <a:endParaRPr/>
          </a:p>
        </p:txBody>
      </p:sp>
      <p:sp>
        <p:nvSpPr>
          <p:cNvPr id="50" name="Google Shape;50;p23"/>
          <p:cNvSpPr/>
          <p:nvPr/>
        </p:nvSpPr>
        <p:spPr>
          <a:xfrm>
            <a:off x="770850" y="212725"/>
            <a:ext cx="903600" cy="813000"/>
          </a:xfrm>
          <a:prstGeom prst="parallelogram">
            <a:avLst>
              <a:gd name="adj" fmla="val 45310"/>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 name="Google Shape;51;p23"/>
          <p:cNvSpPr/>
          <p:nvPr/>
        </p:nvSpPr>
        <p:spPr>
          <a:xfrm>
            <a:off x="146422" y="212725"/>
            <a:ext cx="903600" cy="813000"/>
          </a:xfrm>
          <a:prstGeom prst="parallelogram">
            <a:avLst>
              <a:gd name="adj" fmla="val 45310"/>
            </a:avLst>
          </a:prstGeom>
          <a:gradFill>
            <a:gsLst>
              <a:gs pos="0">
                <a:schemeClr val="dk2"/>
              </a:gs>
              <a:gs pos="65000">
                <a:schemeClr val="lt1"/>
              </a:gs>
              <a:gs pos="100000">
                <a:schemeClr val="lt1"/>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 name="Google Shape;52;p23"/>
          <p:cNvSpPr/>
          <p:nvPr/>
        </p:nvSpPr>
        <p:spPr>
          <a:xfrm>
            <a:off x="1372975" y="212725"/>
            <a:ext cx="4806374" cy="813000"/>
          </a:xfrm>
          <a:prstGeom prst="parallelogram">
            <a:avLst>
              <a:gd name="adj" fmla="val 45310"/>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Bebas Neue"/>
              <a:ea typeface="Bebas Neue"/>
              <a:cs typeface="Bebas Neue"/>
              <a:sym typeface="Bebas Neue"/>
            </a:endParaRPr>
          </a:p>
        </p:txBody>
      </p:sp>
      <p:sp>
        <p:nvSpPr>
          <p:cNvPr id="53" name="Google Shape;53;p23"/>
          <p:cNvSpPr txBox="1">
            <a:spLocks noGrp="1"/>
          </p:cNvSpPr>
          <p:nvPr>
            <p:ph type="title"/>
          </p:nvPr>
        </p:nvSpPr>
        <p:spPr>
          <a:xfrm>
            <a:off x="1763699" y="212725"/>
            <a:ext cx="4288185" cy="8130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rgbClr val="818990"/>
              </a:buClr>
              <a:buSzPts val="1800"/>
              <a:buNone/>
              <a:defRPr>
                <a:solidFill>
                  <a:schemeClr val="accent1"/>
                </a:solidFill>
                <a:latin typeface="Calibri"/>
                <a:ea typeface="Calibri"/>
                <a:cs typeface="Calibri"/>
                <a:sym typeface="Calibri"/>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En blanco" type="blank">
  <p:cSld name="BLANK">
    <p:spTree>
      <p:nvGrpSpPr>
        <p:cNvPr id="1" name="Shape 54"/>
        <p:cNvGrpSpPr/>
        <p:nvPr/>
      </p:nvGrpSpPr>
      <p:grpSpPr>
        <a:xfrm>
          <a:off x="0" y="0"/>
          <a:ext cx="0" cy="0"/>
          <a:chOff x="0" y="0"/>
          <a:chExt cx="0" cy="0"/>
        </a:xfrm>
      </p:grpSpPr>
      <p:sp>
        <p:nvSpPr>
          <p:cNvPr id="55" name="Google Shape;55;p24"/>
          <p:cNvSpPr txBox="1"/>
          <p:nvPr/>
        </p:nvSpPr>
        <p:spPr>
          <a:xfrm>
            <a:off x="6915150" y="6356351"/>
            <a:ext cx="20574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s-MX" sz="1200" b="0" i="0" u="none" strike="noStrike" cap="none">
                <a:solidFill>
                  <a:srgbClr val="6C7A8A"/>
                </a:solidFill>
                <a:latin typeface="Roboto Mono"/>
                <a:ea typeface="Roboto Mono"/>
                <a:cs typeface="Roboto Mono"/>
                <a:sym typeface="Roboto Mono"/>
              </a:rPr>
              <a:t>‹Nº›</a:t>
            </a:fld>
            <a:endParaRPr sz="1200" b="0" i="0" u="none" strike="noStrike" cap="none">
              <a:solidFill>
                <a:srgbClr val="6C7A8A"/>
              </a:solidFill>
              <a:latin typeface="Roboto Mono"/>
              <a:ea typeface="Roboto Mono"/>
              <a:cs typeface="Roboto Mono"/>
              <a:sym typeface="Roboto Mono"/>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Encabezado de sección 4">
  <p:cSld name="Encabezado de sección 4">
    <p:bg>
      <p:bgPr>
        <a:solidFill>
          <a:schemeClr val="accent3"/>
        </a:solidFill>
        <a:effectLst/>
      </p:bgPr>
    </p:bg>
    <p:spTree>
      <p:nvGrpSpPr>
        <p:cNvPr id="1" name="Shape 35"/>
        <p:cNvGrpSpPr/>
        <p:nvPr/>
      </p:nvGrpSpPr>
      <p:grpSpPr>
        <a:xfrm>
          <a:off x="0" y="0"/>
          <a:ext cx="0" cy="0"/>
          <a:chOff x="0" y="0"/>
          <a:chExt cx="0" cy="0"/>
        </a:xfrm>
      </p:grpSpPr>
      <p:sp>
        <p:nvSpPr>
          <p:cNvPr id="36" name="Google Shape;36;p6"/>
          <p:cNvSpPr/>
          <p:nvPr/>
        </p:nvSpPr>
        <p:spPr>
          <a:xfrm rot="10800000" flipH="1">
            <a:off x="0" y="3085"/>
            <a:ext cx="4850881" cy="5737081"/>
          </a:xfrm>
          <a:custGeom>
            <a:avLst/>
            <a:gdLst/>
            <a:ahLst/>
            <a:cxnLst/>
            <a:rect l="l" t="t" r="r" b="b"/>
            <a:pathLst>
              <a:path w="5389868" h="6374535" extrusionOk="0">
                <a:moveTo>
                  <a:pt x="620377" y="6374535"/>
                </a:moveTo>
                <a:lnTo>
                  <a:pt x="3459520" y="6374535"/>
                </a:lnTo>
                <a:lnTo>
                  <a:pt x="3638761" y="6288190"/>
                </a:lnTo>
                <a:cubicBezTo>
                  <a:pt x="4681799" y="5721578"/>
                  <a:pt x="5389868" y="4616487"/>
                  <a:pt x="5389868" y="3346018"/>
                </a:cubicBezTo>
                <a:cubicBezTo>
                  <a:pt x="5389868" y="1498063"/>
                  <a:pt x="3891805" y="0"/>
                  <a:pt x="2043850" y="0"/>
                </a:cubicBezTo>
                <a:cubicBezTo>
                  <a:pt x="1336430" y="0"/>
                  <a:pt x="680285" y="219535"/>
                  <a:pt x="139826" y="594192"/>
                </a:cubicBezTo>
                <a:lnTo>
                  <a:pt x="0" y="700065"/>
                </a:lnTo>
                <a:lnTo>
                  <a:pt x="0" y="5991971"/>
                </a:lnTo>
                <a:lnTo>
                  <a:pt x="139827" y="6097845"/>
                </a:lnTo>
                <a:cubicBezTo>
                  <a:pt x="217035" y="6151367"/>
                  <a:pt x="296605" y="6201724"/>
                  <a:pt x="378347" y="6248727"/>
                </a:cubicBezTo>
                <a:close/>
              </a:path>
            </a:pathLst>
          </a:custGeom>
          <a:solidFill>
            <a:srgbClr val="FFFFFF">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b="0" i="0" u="none" strike="noStrike" cap="none">
              <a:solidFill>
                <a:srgbClr val="FFFFFF"/>
              </a:solidFill>
              <a:latin typeface="Calibri"/>
              <a:ea typeface="Calibri"/>
              <a:cs typeface="Calibri"/>
              <a:sym typeface="Calibri"/>
            </a:endParaRPr>
          </a:p>
        </p:txBody>
      </p:sp>
      <p:pic>
        <p:nvPicPr>
          <p:cNvPr id="37" name="Google Shape;37;p6"/>
          <p:cNvPicPr preferRelativeResize="0"/>
          <p:nvPr/>
        </p:nvPicPr>
        <p:blipFill rotWithShape="1">
          <a:blip r:embed="rId2">
            <a:alphaModFix/>
          </a:blip>
          <a:srcRect/>
          <a:stretch/>
        </p:blipFill>
        <p:spPr>
          <a:xfrm>
            <a:off x="5177307" y="186298"/>
            <a:ext cx="3812148" cy="601304"/>
          </a:xfrm>
          <a:prstGeom prst="rect">
            <a:avLst/>
          </a:prstGeom>
          <a:noFill/>
          <a:ln>
            <a:noFill/>
          </a:ln>
        </p:spPr>
      </p:pic>
      <p:pic>
        <p:nvPicPr>
          <p:cNvPr id="38" name="Google Shape;38;p6" descr="Imagen que contiene persona, foto, hombre, mujer&#10;&#10;Descripción generada automáticamente"/>
          <p:cNvPicPr preferRelativeResize="0"/>
          <p:nvPr/>
        </p:nvPicPr>
        <p:blipFill rotWithShape="1">
          <a:blip r:embed="rId3">
            <a:alphaModFix/>
          </a:blip>
          <a:srcRect r="16352"/>
          <a:stretch/>
        </p:blipFill>
        <p:spPr>
          <a:xfrm>
            <a:off x="1" y="10"/>
            <a:ext cx="4711067" cy="5589566"/>
          </a:xfrm>
          <a:custGeom>
            <a:avLst/>
            <a:gdLst/>
            <a:ahLst/>
            <a:cxnLst/>
            <a:rect l="l" t="t" r="r" b="b"/>
            <a:pathLst>
              <a:path w="5234519" h="6210629" extrusionOk="0">
                <a:moveTo>
                  <a:pt x="1082595" y="0"/>
                </a:moveTo>
                <a:lnTo>
                  <a:pt x="3027450" y="0"/>
                </a:lnTo>
                <a:lnTo>
                  <a:pt x="3291029" y="96471"/>
                </a:lnTo>
                <a:cubicBezTo>
                  <a:pt x="4433137" y="579542"/>
                  <a:pt x="5234519" y="1710443"/>
                  <a:pt x="5234519" y="3028517"/>
                </a:cubicBezTo>
                <a:cubicBezTo>
                  <a:pt x="5234519" y="4785949"/>
                  <a:pt x="3809839" y="6210629"/>
                  <a:pt x="2052407" y="6210629"/>
                </a:cubicBezTo>
                <a:cubicBezTo>
                  <a:pt x="1283531" y="6210629"/>
                  <a:pt x="578345" y="5937936"/>
                  <a:pt x="28288" y="5483989"/>
                </a:cubicBezTo>
                <a:lnTo>
                  <a:pt x="0" y="5458279"/>
                </a:lnTo>
                <a:lnTo>
                  <a:pt x="0" y="598754"/>
                </a:lnTo>
                <a:lnTo>
                  <a:pt x="28288" y="573044"/>
                </a:lnTo>
                <a:cubicBezTo>
                  <a:pt x="303317" y="346070"/>
                  <a:pt x="617127" y="164410"/>
                  <a:pt x="958290" y="39494"/>
                </a:cubicBezTo>
                <a:close/>
              </a:path>
            </a:pathLst>
          </a:custGeom>
          <a:noFill/>
          <a:ln>
            <a:noFill/>
          </a:ln>
        </p:spPr>
      </p:pic>
      <p:sp>
        <p:nvSpPr>
          <p:cNvPr id="40" name="Google Shape;40;p6"/>
          <p:cNvSpPr txBox="1">
            <a:spLocks noGrp="1"/>
          </p:cNvSpPr>
          <p:nvPr>
            <p:ph type="title"/>
          </p:nvPr>
        </p:nvSpPr>
        <p:spPr>
          <a:xfrm>
            <a:off x="3004575" y="3476150"/>
            <a:ext cx="5995800" cy="1603200"/>
          </a:xfrm>
          <a:prstGeom prst="rect">
            <a:avLst/>
          </a:prstGeom>
          <a:solidFill>
            <a:srgbClr val="898B90">
              <a:alpha val="68300"/>
            </a:srgbClr>
          </a:solidFill>
          <a:ln>
            <a:noFill/>
          </a:ln>
        </p:spPr>
        <p:txBody>
          <a:bodyPr spcFirstLastPara="1" wrap="square" lIns="91425" tIns="45700" rIns="91425" bIns="45700" anchor="t" anchorCtr="0">
            <a:noAutofit/>
          </a:bodyPr>
          <a:lstStyle>
            <a:lvl1pPr lvl="0" algn="r" rtl="0">
              <a:spcBef>
                <a:spcPts val="0"/>
              </a:spcBef>
              <a:spcAft>
                <a:spcPts val="0"/>
              </a:spcAft>
              <a:buNone/>
              <a:defRPr sz="5400">
                <a:latin typeface="Calibri" panose="020F0502020204030204" pitchFamily="34" charset="0"/>
                <a:cs typeface="Calibri" panose="020F0502020204030204" pitchFamily="34" charset="0"/>
              </a:defRPr>
            </a:lvl1pPr>
            <a:lvl2pPr lvl="1" algn="r" rtl="0">
              <a:spcBef>
                <a:spcPts val="0"/>
              </a:spcBef>
              <a:spcAft>
                <a:spcPts val="0"/>
              </a:spcAft>
              <a:buNone/>
              <a:defRPr sz="5400"/>
            </a:lvl2pPr>
            <a:lvl3pPr lvl="2" algn="r" rtl="0">
              <a:spcBef>
                <a:spcPts val="0"/>
              </a:spcBef>
              <a:spcAft>
                <a:spcPts val="0"/>
              </a:spcAft>
              <a:buNone/>
              <a:defRPr sz="5400"/>
            </a:lvl3pPr>
            <a:lvl4pPr lvl="3" algn="r" rtl="0">
              <a:spcBef>
                <a:spcPts val="0"/>
              </a:spcBef>
              <a:spcAft>
                <a:spcPts val="0"/>
              </a:spcAft>
              <a:buNone/>
              <a:defRPr sz="5400"/>
            </a:lvl4pPr>
            <a:lvl5pPr lvl="4" algn="r" rtl="0">
              <a:spcBef>
                <a:spcPts val="0"/>
              </a:spcBef>
              <a:spcAft>
                <a:spcPts val="0"/>
              </a:spcAft>
              <a:buNone/>
              <a:defRPr sz="5400"/>
            </a:lvl5pPr>
            <a:lvl6pPr lvl="5" algn="r" rtl="0">
              <a:spcBef>
                <a:spcPts val="0"/>
              </a:spcBef>
              <a:spcAft>
                <a:spcPts val="0"/>
              </a:spcAft>
              <a:buNone/>
              <a:defRPr sz="5400"/>
            </a:lvl6pPr>
            <a:lvl7pPr lvl="6" algn="r" rtl="0">
              <a:spcBef>
                <a:spcPts val="0"/>
              </a:spcBef>
              <a:spcAft>
                <a:spcPts val="0"/>
              </a:spcAft>
              <a:buNone/>
              <a:defRPr sz="5400"/>
            </a:lvl7pPr>
            <a:lvl8pPr lvl="7" algn="r" rtl="0">
              <a:spcBef>
                <a:spcPts val="0"/>
              </a:spcBef>
              <a:spcAft>
                <a:spcPts val="0"/>
              </a:spcAft>
              <a:buNone/>
              <a:defRPr sz="5400"/>
            </a:lvl8pPr>
            <a:lvl9pPr lvl="8" algn="r" rtl="0">
              <a:spcBef>
                <a:spcPts val="0"/>
              </a:spcBef>
              <a:spcAft>
                <a:spcPts val="0"/>
              </a:spcAft>
              <a:buNone/>
              <a:defRPr sz="5400"/>
            </a:lvl9pPr>
          </a:lstStyle>
          <a:p>
            <a:endParaRPr/>
          </a:p>
        </p:txBody>
      </p:sp>
    </p:spTree>
    <p:extLst>
      <p:ext uri="{BB962C8B-B14F-4D97-AF65-F5344CB8AC3E}">
        <p14:creationId xmlns:p14="http://schemas.microsoft.com/office/powerpoint/2010/main" val="5066274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Encabezado de sección 6">
  <p:cSld name="Encabezado de sección 6">
    <p:bg>
      <p:bgPr>
        <a:solidFill>
          <a:schemeClr val="lt2"/>
        </a:solidFill>
        <a:effectLst/>
      </p:bgPr>
    </p:bg>
    <p:spTree>
      <p:nvGrpSpPr>
        <p:cNvPr id="1" name="Shape 47"/>
        <p:cNvGrpSpPr/>
        <p:nvPr/>
      </p:nvGrpSpPr>
      <p:grpSpPr>
        <a:xfrm>
          <a:off x="0" y="0"/>
          <a:ext cx="0" cy="0"/>
          <a:chOff x="0" y="0"/>
          <a:chExt cx="0" cy="0"/>
        </a:xfrm>
      </p:grpSpPr>
      <p:sp>
        <p:nvSpPr>
          <p:cNvPr id="48" name="Google Shape;48;p8"/>
          <p:cNvSpPr/>
          <p:nvPr/>
        </p:nvSpPr>
        <p:spPr>
          <a:xfrm rot="10800000" flipH="1">
            <a:off x="0" y="3085"/>
            <a:ext cx="4850881" cy="5737081"/>
          </a:xfrm>
          <a:custGeom>
            <a:avLst/>
            <a:gdLst/>
            <a:ahLst/>
            <a:cxnLst/>
            <a:rect l="l" t="t" r="r" b="b"/>
            <a:pathLst>
              <a:path w="5389868" h="6374535" extrusionOk="0">
                <a:moveTo>
                  <a:pt x="620377" y="6374535"/>
                </a:moveTo>
                <a:lnTo>
                  <a:pt x="3459520" y="6374535"/>
                </a:lnTo>
                <a:lnTo>
                  <a:pt x="3638761" y="6288190"/>
                </a:lnTo>
                <a:cubicBezTo>
                  <a:pt x="4681799" y="5721578"/>
                  <a:pt x="5389868" y="4616487"/>
                  <a:pt x="5389868" y="3346018"/>
                </a:cubicBezTo>
                <a:cubicBezTo>
                  <a:pt x="5389868" y="1498063"/>
                  <a:pt x="3891805" y="0"/>
                  <a:pt x="2043850" y="0"/>
                </a:cubicBezTo>
                <a:cubicBezTo>
                  <a:pt x="1336430" y="0"/>
                  <a:pt x="680285" y="219535"/>
                  <a:pt x="139826" y="594192"/>
                </a:cubicBezTo>
                <a:lnTo>
                  <a:pt x="0" y="700065"/>
                </a:lnTo>
                <a:lnTo>
                  <a:pt x="0" y="5991971"/>
                </a:lnTo>
                <a:lnTo>
                  <a:pt x="139827" y="6097845"/>
                </a:lnTo>
                <a:cubicBezTo>
                  <a:pt x="217035" y="6151367"/>
                  <a:pt x="296605" y="6201724"/>
                  <a:pt x="378347" y="6248727"/>
                </a:cubicBezTo>
                <a:close/>
              </a:path>
            </a:pathLst>
          </a:custGeom>
          <a:solidFill>
            <a:srgbClr val="FFFFFF">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b="0" i="0" u="none" strike="noStrike" cap="none">
              <a:solidFill>
                <a:srgbClr val="FFFFFF"/>
              </a:solidFill>
              <a:latin typeface="Calibri"/>
              <a:ea typeface="Calibri"/>
              <a:cs typeface="Calibri"/>
              <a:sym typeface="Calibri"/>
            </a:endParaRPr>
          </a:p>
        </p:txBody>
      </p:sp>
      <p:pic>
        <p:nvPicPr>
          <p:cNvPr id="49" name="Google Shape;49;p8"/>
          <p:cNvPicPr preferRelativeResize="0"/>
          <p:nvPr/>
        </p:nvPicPr>
        <p:blipFill rotWithShape="1">
          <a:blip r:embed="rId2">
            <a:alphaModFix/>
          </a:blip>
          <a:srcRect/>
          <a:stretch/>
        </p:blipFill>
        <p:spPr>
          <a:xfrm>
            <a:off x="5177307" y="186298"/>
            <a:ext cx="3812148" cy="601304"/>
          </a:xfrm>
          <a:prstGeom prst="rect">
            <a:avLst/>
          </a:prstGeom>
          <a:noFill/>
          <a:ln>
            <a:noFill/>
          </a:ln>
        </p:spPr>
      </p:pic>
      <p:pic>
        <p:nvPicPr>
          <p:cNvPr id="50" name="Google Shape;50;p8" descr="Imagen que contiene persona, foto, hombre, mujer&#10;&#10;Descripción generada automáticamente"/>
          <p:cNvPicPr preferRelativeResize="0"/>
          <p:nvPr/>
        </p:nvPicPr>
        <p:blipFill rotWithShape="1">
          <a:blip r:embed="rId3">
            <a:alphaModFix/>
          </a:blip>
          <a:srcRect r="16352"/>
          <a:stretch/>
        </p:blipFill>
        <p:spPr>
          <a:xfrm>
            <a:off x="1" y="10"/>
            <a:ext cx="4711067" cy="5589566"/>
          </a:xfrm>
          <a:custGeom>
            <a:avLst/>
            <a:gdLst/>
            <a:ahLst/>
            <a:cxnLst/>
            <a:rect l="l" t="t" r="r" b="b"/>
            <a:pathLst>
              <a:path w="5234519" h="6210629" extrusionOk="0">
                <a:moveTo>
                  <a:pt x="1082595" y="0"/>
                </a:moveTo>
                <a:lnTo>
                  <a:pt x="3027450" y="0"/>
                </a:lnTo>
                <a:lnTo>
                  <a:pt x="3291029" y="96471"/>
                </a:lnTo>
                <a:cubicBezTo>
                  <a:pt x="4433137" y="579542"/>
                  <a:pt x="5234519" y="1710443"/>
                  <a:pt x="5234519" y="3028517"/>
                </a:cubicBezTo>
                <a:cubicBezTo>
                  <a:pt x="5234519" y="4785949"/>
                  <a:pt x="3809839" y="6210629"/>
                  <a:pt x="2052407" y="6210629"/>
                </a:cubicBezTo>
                <a:cubicBezTo>
                  <a:pt x="1283531" y="6210629"/>
                  <a:pt x="578345" y="5937936"/>
                  <a:pt x="28288" y="5483989"/>
                </a:cubicBezTo>
                <a:lnTo>
                  <a:pt x="0" y="5458279"/>
                </a:lnTo>
                <a:lnTo>
                  <a:pt x="0" y="598754"/>
                </a:lnTo>
                <a:lnTo>
                  <a:pt x="28288" y="573044"/>
                </a:lnTo>
                <a:cubicBezTo>
                  <a:pt x="303317" y="346070"/>
                  <a:pt x="617127" y="164410"/>
                  <a:pt x="958290" y="39494"/>
                </a:cubicBezTo>
                <a:close/>
              </a:path>
            </a:pathLst>
          </a:custGeom>
          <a:noFill/>
          <a:ln>
            <a:noFill/>
          </a:ln>
        </p:spPr>
      </p:pic>
      <p:sp>
        <p:nvSpPr>
          <p:cNvPr id="52" name="Google Shape;52;p8"/>
          <p:cNvSpPr txBox="1">
            <a:spLocks noGrp="1"/>
          </p:cNvSpPr>
          <p:nvPr>
            <p:ph type="title"/>
          </p:nvPr>
        </p:nvSpPr>
        <p:spPr>
          <a:xfrm>
            <a:off x="3004575" y="3476150"/>
            <a:ext cx="5995800" cy="1603200"/>
          </a:xfrm>
          <a:prstGeom prst="rect">
            <a:avLst/>
          </a:prstGeom>
          <a:solidFill>
            <a:srgbClr val="898B90">
              <a:alpha val="68300"/>
            </a:srgbClr>
          </a:solidFill>
          <a:ln>
            <a:noFill/>
          </a:ln>
        </p:spPr>
        <p:txBody>
          <a:bodyPr spcFirstLastPara="1" wrap="square" lIns="91425" tIns="45700" rIns="91425" bIns="45700" anchor="t" anchorCtr="0">
            <a:noAutofit/>
          </a:bodyPr>
          <a:lstStyle>
            <a:lvl1pPr lvl="0" algn="r" rtl="0">
              <a:spcBef>
                <a:spcPts val="0"/>
              </a:spcBef>
              <a:spcAft>
                <a:spcPts val="0"/>
              </a:spcAft>
              <a:buNone/>
              <a:defRPr sz="5400">
                <a:latin typeface="Calibri" panose="020F0502020204030204" pitchFamily="34" charset="0"/>
                <a:cs typeface="Calibri" panose="020F0502020204030204" pitchFamily="34" charset="0"/>
              </a:defRPr>
            </a:lvl1pPr>
            <a:lvl2pPr lvl="1" algn="r" rtl="0">
              <a:spcBef>
                <a:spcPts val="0"/>
              </a:spcBef>
              <a:spcAft>
                <a:spcPts val="0"/>
              </a:spcAft>
              <a:buNone/>
              <a:defRPr sz="5400"/>
            </a:lvl2pPr>
            <a:lvl3pPr lvl="2" algn="r" rtl="0">
              <a:spcBef>
                <a:spcPts val="0"/>
              </a:spcBef>
              <a:spcAft>
                <a:spcPts val="0"/>
              </a:spcAft>
              <a:buNone/>
              <a:defRPr sz="5400"/>
            </a:lvl3pPr>
            <a:lvl4pPr lvl="3" algn="r" rtl="0">
              <a:spcBef>
                <a:spcPts val="0"/>
              </a:spcBef>
              <a:spcAft>
                <a:spcPts val="0"/>
              </a:spcAft>
              <a:buNone/>
              <a:defRPr sz="5400"/>
            </a:lvl4pPr>
            <a:lvl5pPr lvl="4" algn="r" rtl="0">
              <a:spcBef>
                <a:spcPts val="0"/>
              </a:spcBef>
              <a:spcAft>
                <a:spcPts val="0"/>
              </a:spcAft>
              <a:buNone/>
              <a:defRPr sz="5400"/>
            </a:lvl5pPr>
            <a:lvl6pPr lvl="5" algn="r" rtl="0">
              <a:spcBef>
                <a:spcPts val="0"/>
              </a:spcBef>
              <a:spcAft>
                <a:spcPts val="0"/>
              </a:spcAft>
              <a:buNone/>
              <a:defRPr sz="5400"/>
            </a:lvl6pPr>
            <a:lvl7pPr lvl="6" algn="r" rtl="0">
              <a:spcBef>
                <a:spcPts val="0"/>
              </a:spcBef>
              <a:spcAft>
                <a:spcPts val="0"/>
              </a:spcAft>
              <a:buNone/>
              <a:defRPr sz="5400"/>
            </a:lvl7pPr>
            <a:lvl8pPr lvl="7" algn="r" rtl="0">
              <a:spcBef>
                <a:spcPts val="0"/>
              </a:spcBef>
              <a:spcAft>
                <a:spcPts val="0"/>
              </a:spcAft>
              <a:buNone/>
              <a:defRPr sz="5400"/>
            </a:lvl8pPr>
            <a:lvl9pPr lvl="8" algn="r" rtl="0">
              <a:spcBef>
                <a:spcPts val="0"/>
              </a:spcBef>
              <a:spcAft>
                <a:spcPts val="0"/>
              </a:spcAft>
              <a:buNone/>
              <a:defRPr sz="5400"/>
            </a:lvl9pPr>
          </a:lstStyle>
          <a:p>
            <a:endParaRPr dirty="0"/>
          </a:p>
        </p:txBody>
      </p:sp>
    </p:spTree>
    <p:extLst>
      <p:ext uri="{BB962C8B-B14F-4D97-AF65-F5344CB8AC3E}">
        <p14:creationId xmlns:p14="http://schemas.microsoft.com/office/powerpoint/2010/main" val="39388616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Encabezado de sección 9">
  <p:cSld name="Encabezado de sección 9">
    <p:bg>
      <p:bgPr>
        <a:solidFill>
          <a:schemeClr val="accent6"/>
        </a:solidFill>
        <a:effectLst/>
      </p:bgPr>
    </p:bg>
    <p:spTree>
      <p:nvGrpSpPr>
        <p:cNvPr id="1" name="Shape 65"/>
        <p:cNvGrpSpPr/>
        <p:nvPr/>
      </p:nvGrpSpPr>
      <p:grpSpPr>
        <a:xfrm>
          <a:off x="0" y="0"/>
          <a:ext cx="0" cy="0"/>
          <a:chOff x="0" y="0"/>
          <a:chExt cx="0" cy="0"/>
        </a:xfrm>
      </p:grpSpPr>
      <p:sp>
        <p:nvSpPr>
          <p:cNvPr id="66" name="Google Shape;66;p11"/>
          <p:cNvSpPr/>
          <p:nvPr/>
        </p:nvSpPr>
        <p:spPr>
          <a:xfrm rot="10800000" flipH="1">
            <a:off x="0" y="3085"/>
            <a:ext cx="4850881" cy="5737081"/>
          </a:xfrm>
          <a:custGeom>
            <a:avLst/>
            <a:gdLst/>
            <a:ahLst/>
            <a:cxnLst/>
            <a:rect l="l" t="t" r="r" b="b"/>
            <a:pathLst>
              <a:path w="5389868" h="6374535" extrusionOk="0">
                <a:moveTo>
                  <a:pt x="620377" y="6374535"/>
                </a:moveTo>
                <a:lnTo>
                  <a:pt x="3459520" y="6374535"/>
                </a:lnTo>
                <a:lnTo>
                  <a:pt x="3638761" y="6288190"/>
                </a:lnTo>
                <a:cubicBezTo>
                  <a:pt x="4681799" y="5721578"/>
                  <a:pt x="5389868" y="4616487"/>
                  <a:pt x="5389868" y="3346018"/>
                </a:cubicBezTo>
                <a:cubicBezTo>
                  <a:pt x="5389868" y="1498063"/>
                  <a:pt x="3891805" y="0"/>
                  <a:pt x="2043850" y="0"/>
                </a:cubicBezTo>
                <a:cubicBezTo>
                  <a:pt x="1336430" y="0"/>
                  <a:pt x="680285" y="219535"/>
                  <a:pt x="139826" y="594192"/>
                </a:cubicBezTo>
                <a:lnTo>
                  <a:pt x="0" y="700065"/>
                </a:lnTo>
                <a:lnTo>
                  <a:pt x="0" y="5991971"/>
                </a:lnTo>
                <a:lnTo>
                  <a:pt x="139827" y="6097845"/>
                </a:lnTo>
                <a:cubicBezTo>
                  <a:pt x="217035" y="6151367"/>
                  <a:pt x="296605" y="6201724"/>
                  <a:pt x="378347" y="6248727"/>
                </a:cubicBezTo>
                <a:close/>
              </a:path>
            </a:pathLst>
          </a:custGeom>
          <a:solidFill>
            <a:srgbClr val="FFFFFF">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b="0" i="0" u="none" strike="noStrike" cap="none">
              <a:solidFill>
                <a:srgbClr val="FFFFFF"/>
              </a:solidFill>
              <a:latin typeface="Calibri"/>
              <a:ea typeface="Calibri"/>
              <a:cs typeface="Calibri"/>
              <a:sym typeface="Calibri"/>
            </a:endParaRPr>
          </a:p>
        </p:txBody>
      </p:sp>
      <p:pic>
        <p:nvPicPr>
          <p:cNvPr id="67" name="Google Shape;67;p11"/>
          <p:cNvPicPr preferRelativeResize="0"/>
          <p:nvPr/>
        </p:nvPicPr>
        <p:blipFill rotWithShape="1">
          <a:blip r:embed="rId2">
            <a:alphaModFix/>
          </a:blip>
          <a:srcRect/>
          <a:stretch/>
        </p:blipFill>
        <p:spPr>
          <a:xfrm>
            <a:off x="5177307" y="186298"/>
            <a:ext cx="3812148" cy="601304"/>
          </a:xfrm>
          <a:prstGeom prst="rect">
            <a:avLst/>
          </a:prstGeom>
          <a:noFill/>
          <a:ln>
            <a:noFill/>
          </a:ln>
        </p:spPr>
      </p:pic>
      <p:pic>
        <p:nvPicPr>
          <p:cNvPr id="68" name="Google Shape;68;p11" descr="Una caricatura de una ciudad&#10;&#10;Descripción generada automáticamente"/>
          <p:cNvPicPr preferRelativeResize="0"/>
          <p:nvPr/>
        </p:nvPicPr>
        <p:blipFill rotWithShape="1">
          <a:blip r:embed="rId3">
            <a:alphaModFix/>
          </a:blip>
          <a:srcRect l="9870" r="6482"/>
          <a:stretch/>
        </p:blipFill>
        <p:spPr>
          <a:xfrm>
            <a:off x="1" y="10"/>
            <a:ext cx="4711067" cy="5589566"/>
          </a:xfrm>
          <a:custGeom>
            <a:avLst/>
            <a:gdLst/>
            <a:ahLst/>
            <a:cxnLst/>
            <a:rect l="l" t="t" r="r" b="b"/>
            <a:pathLst>
              <a:path w="5234519" h="6210629" extrusionOk="0">
                <a:moveTo>
                  <a:pt x="1082595" y="0"/>
                </a:moveTo>
                <a:lnTo>
                  <a:pt x="3027450" y="0"/>
                </a:lnTo>
                <a:lnTo>
                  <a:pt x="3291029" y="96471"/>
                </a:lnTo>
                <a:cubicBezTo>
                  <a:pt x="4433137" y="579542"/>
                  <a:pt x="5234519" y="1710443"/>
                  <a:pt x="5234519" y="3028517"/>
                </a:cubicBezTo>
                <a:cubicBezTo>
                  <a:pt x="5234519" y="4785949"/>
                  <a:pt x="3809839" y="6210629"/>
                  <a:pt x="2052407" y="6210629"/>
                </a:cubicBezTo>
                <a:cubicBezTo>
                  <a:pt x="1283531" y="6210629"/>
                  <a:pt x="578345" y="5937936"/>
                  <a:pt x="28288" y="5483989"/>
                </a:cubicBezTo>
                <a:lnTo>
                  <a:pt x="0" y="5458279"/>
                </a:lnTo>
                <a:lnTo>
                  <a:pt x="0" y="598754"/>
                </a:lnTo>
                <a:lnTo>
                  <a:pt x="28288" y="573044"/>
                </a:lnTo>
                <a:cubicBezTo>
                  <a:pt x="303317" y="346070"/>
                  <a:pt x="617127" y="164410"/>
                  <a:pt x="958290" y="39494"/>
                </a:cubicBezTo>
                <a:close/>
              </a:path>
            </a:pathLst>
          </a:custGeom>
          <a:noFill/>
          <a:ln>
            <a:noFill/>
          </a:ln>
        </p:spPr>
      </p:pic>
      <p:sp>
        <p:nvSpPr>
          <p:cNvPr id="70" name="Google Shape;70;p11"/>
          <p:cNvSpPr txBox="1">
            <a:spLocks noGrp="1"/>
          </p:cNvSpPr>
          <p:nvPr>
            <p:ph type="title"/>
          </p:nvPr>
        </p:nvSpPr>
        <p:spPr>
          <a:xfrm>
            <a:off x="3004575" y="3476150"/>
            <a:ext cx="5995800" cy="1603200"/>
          </a:xfrm>
          <a:prstGeom prst="rect">
            <a:avLst/>
          </a:prstGeom>
          <a:solidFill>
            <a:srgbClr val="898B90">
              <a:alpha val="68300"/>
            </a:srgbClr>
          </a:solidFill>
          <a:ln>
            <a:noFill/>
          </a:ln>
        </p:spPr>
        <p:txBody>
          <a:bodyPr spcFirstLastPara="1" wrap="square" lIns="91425" tIns="45700" rIns="91425" bIns="45700" anchor="t" anchorCtr="0">
            <a:noAutofit/>
          </a:bodyPr>
          <a:lstStyle>
            <a:lvl1pPr lvl="0" algn="r" rtl="0">
              <a:spcBef>
                <a:spcPts val="0"/>
              </a:spcBef>
              <a:spcAft>
                <a:spcPts val="0"/>
              </a:spcAft>
              <a:buNone/>
              <a:defRPr sz="5400">
                <a:latin typeface="Calibri" panose="020F0502020204030204" pitchFamily="34" charset="0"/>
                <a:cs typeface="Calibri" panose="020F0502020204030204" pitchFamily="34" charset="0"/>
              </a:defRPr>
            </a:lvl1pPr>
            <a:lvl2pPr lvl="1" algn="r" rtl="0">
              <a:spcBef>
                <a:spcPts val="0"/>
              </a:spcBef>
              <a:spcAft>
                <a:spcPts val="0"/>
              </a:spcAft>
              <a:buNone/>
              <a:defRPr sz="5400"/>
            </a:lvl2pPr>
            <a:lvl3pPr lvl="2" algn="r" rtl="0">
              <a:spcBef>
                <a:spcPts val="0"/>
              </a:spcBef>
              <a:spcAft>
                <a:spcPts val="0"/>
              </a:spcAft>
              <a:buNone/>
              <a:defRPr sz="5400"/>
            </a:lvl3pPr>
            <a:lvl4pPr lvl="3" algn="r" rtl="0">
              <a:spcBef>
                <a:spcPts val="0"/>
              </a:spcBef>
              <a:spcAft>
                <a:spcPts val="0"/>
              </a:spcAft>
              <a:buNone/>
              <a:defRPr sz="5400"/>
            </a:lvl4pPr>
            <a:lvl5pPr lvl="4" algn="r" rtl="0">
              <a:spcBef>
                <a:spcPts val="0"/>
              </a:spcBef>
              <a:spcAft>
                <a:spcPts val="0"/>
              </a:spcAft>
              <a:buNone/>
              <a:defRPr sz="5400"/>
            </a:lvl5pPr>
            <a:lvl6pPr lvl="5" algn="r" rtl="0">
              <a:spcBef>
                <a:spcPts val="0"/>
              </a:spcBef>
              <a:spcAft>
                <a:spcPts val="0"/>
              </a:spcAft>
              <a:buNone/>
              <a:defRPr sz="5400"/>
            </a:lvl6pPr>
            <a:lvl7pPr lvl="6" algn="r" rtl="0">
              <a:spcBef>
                <a:spcPts val="0"/>
              </a:spcBef>
              <a:spcAft>
                <a:spcPts val="0"/>
              </a:spcAft>
              <a:buNone/>
              <a:defRPr sz="5400"/>
            </a:lvl7pPr>
            <a:lvl8pPr lvl="7" algn="r" rtl="0">
              <a:spcBef>
                <a:spcPts val="0"/>
              </a:spcBef>
              <a:spcAft>
                <a:spcPts val="0"/>
              </a:spcAft>
              <a:buNone/>
              <a:defRPr sz="5400"/>
            </a:lvl8pPr>
            <a:lvl9pPr lvl="8" algn="r" rtl="0">
              <a:spcBef>
                <a:spcPts val="0"/>
              </a:spcBef>
              <a:spcAft>
                <a:spcPts val="0"/>
              </a:spcAft>
              <a:buNone/>
              <a:defRPr sz="5400"/>
            </a:lvl9pPr>
          </a:lstStyle>
          <a:p>
            <a:endParaRPr/>
          </a:p>
        </p:txBody>
      </p:sp>
    </p:spTree>
    <p:extLst>
      <p:ext uri="{BB962C8B-B14F-4D97-AF65-F5344CB8AC3E}">
        <p14:creationId xmlns:p14="http://schemas.microsoft.com/office/powerpoint/2010/main" val="19178331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Encabezado de sección 8">
  <p:cSld name="Encabezado de sección 8">
    <p:bg>
      <p:bgPr>
        <a:solidFill>
          <a:schemeClr val="accent5"/>
        </a:solidFill>
        <a:effectLst/>
      </p:bgPr>
    </p:bg>
    <p:spTree>
      <p:nvGrpSpPr>
        <p:cNvPr id="1" name="Shape 59"/>
        <p:cNvGrpSpPr/>
        <p:nvPr/>
      </p:nvGrpSpPr>
      <p:grpSpPr>
        <a:xfrm>
          <a:off x="0" y="0"/>
          <a:ext cx="0" cy="0"/>
          <a:chOff x="0" y="0"/>
          <a:chExt cx="0" cy="0"/>
        </a:xfrm>
      </p:grpSpPr>
      <p:sp>
        <p:nvSpPr>
          <p:cNvPr id="60" name="Google Shape;60;p10"/>
          <p:cNvSpPr/>
          <p:nvPr/>
        </p:nvSpPr>
        <p:spPr>
          <a:xfrm rot="10800000" flipH="1">
            <a:off x="0" y="3085"/>
            <a:ext cx="4850881" cy="5737081"/>
          </a:xfrm>
          <a:custGeom>
            <a:avLst/>
            <a:gdLst/>
            <a:ahLst/>
            <a:cxnLst/>
            <a:rect l="l" t="t" r="r" b="b"/>
            <a:pathLst>
              <a:path w="5389868" h="6374535" extrusionOk="0">
                <a:moveTo>
                  <a:pt x="620377" y="6374535"/>
                </a:moveTo>
                <a:lnTo>
                  <a:pt x="3459520" y="6374535"/>
                </a:lnTo>
                <a:lnTo>
                  <a:pt x="3638761" y="6288190"/>
                </a:lnTo>
                <a:cubicBezTo>
                  <a:pt x="4681799" y="5721578"/>
                  <a:pt x="5389868" y="4616487"/>
                  <a:pt x="5389868" y="3346018"/>
                </a:cubicBezTo>
                <a:cubicBezTo>
                  <a:pt x="5389868" y="1498063"/>
                  <a:pt x="3891805" y="0"/>
                  <a:pt x="2043850" y="0"/>
                </a:cubicBezTo>
                <a:cubicBezTo>
                  <a:pt x="1336430" y="0"/>
                  <a:pt x="680285" y="219535"/>
                  <a:pt x="139826" y="594192"/>
                </a:cubicBezTo>
                <a:lnTo>
                  <a:pt x="0" y="700065"/>
                </a:lnTo>
                <a:lnTo>
                  <a:pt x="0" y="5991971"/>
                </a:lnTo>
                <a:lnTo>
                  <a:pt x="139827" y="6097845"/>
                </a:lnTo>
                <a:cubicBezTo>
                  <a:pt x="217035" y="6151367"/>
                  <a:pt x="296605" y="6201724"/>
                  <a:pt x="378347" y="6248727"/>
                </a:cubicBezTo>
                <a:close/>
              </a:path>
            </a:pathLst>
          </a:custGeom>
          <a:solidFill>
            <a:srgbClr val="FFFFFF">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b="0" i="0" u="none" strike="noStrike" cap="none">
              <a:solidFill>
                <a:srgbClr val="FFFFFF"/>
              </a:solidFill>
              <a:latin typeface="Calibri"/>
              <a:ea typeface="Calibri"/>
              <a:cs typeface="Calibri"/>
              <a:sym typeface="Calibri"/>
            </a:endParaRPr>
          </a:p>
        </p:txBody>
      </p:sp>
      <p:pic>
        <p:nvPicPr>
          <p:cNvPr id="61" name="Google Shape;61;p10" descr="Imagen que contiene persona, foto, hombre, mujer&#10;&#10;Descripción generada automáticamente"/>
          <p:cNvPicPr preferRelativeResize="0"/>
          <p:nvPr/>
        </p:nvPicPr>
        <p:blipFill rotWithShape="1">
          <a:blip r:embed="rId2">
            <a:alphaModFix/>
          </a:blip>
          <a:srcRect r="16352"/>
          <a:stretch/>
        </p:blipFill>
        <p:spPr>
          <a:xfrm>
            <a:off x="1" y="10"/>
            <a:ext cx="4711067" cy="5589566"/>
          </a:xfrm>
          <a:custGeom>
            <a:avLst/>
            <a:gdLst/>
            <a:ahLst/>
            <a:cxnLst/>
            <a:rect l="l" t="t" r="r" b="b"/>
            <a:pathLst>
              <a:path w="5234519" h="6210629" extrusionOk="0">
                <a:moveTo>
                  <a:pt x="1082595" y="0"/>
                </a:moveTo>
                <a:lnTo>
                  <a:pt x="3027450" y="0"/>
                </a:lnTo>
                <a:lnTo>
                  <a:pt x="3291029" y="96471"/>
                </a:lnTo>
                <a:cubicBezTo>
                  <a:pt x="4433137" y="579542"/>
                  <a:pt x="5234519" y="1710443"/>
                  <a:pt x="5234519" y="3028517"/>
                </a:cubicBezTo>
                <a:cubicBezTo>
                  <a:pt x="5234519" y="4785949"/>
                  <a:pt x="3809839" y="6210629"/>
                  <a:pt x="2052407" y="6210629"/>
                </a:cubicBezTo>
                <a:cubicBezTo>
                  <a:pt x="1283531" y="6210629"/>
                  <a:pt x="578345" y="5937936"/>
                  <a:pt x="28288" y="5483989"/>
                </a:cubicBezTo>
                <a:lnTo>
                  <a:pt x="0" y="5458279"/>
                </a:lnTo>
                <a:lnTo>
                  <a:pt x="0" y="598754"/>
                </a:lnTo>
                <a:lnTo>
                  <a:pt x="28288" y="573044"/>
                </a:lnTo>
                <a:cubicBezTo>
                  <a:pt x="303317" y="346070"/>
                  <a:pt x="617127" y="164410"/>
                  <a:pt x="958290" y="39494"/>
                </a:cubicBezTo>
                <a:close/>
              </a:path>
            </a:pathLst>
          </a:custGeom>
          <a:noFill/>
          <a:ln>
            <a:noFill/>
          </a:ln>
        </p:spPr>
      </p:pic>
      <p:pic>
        <p:nvPicPr>
          <p:cNvPr id="62" name="Google Shape;62;p10"/>
          <p:cNvPicPr preferRelativeResize="0"/>
          <p:nvPr/>
        </p:nvPicPr>
        <p:blipFill rotWithShape="1">
          <a:blip r:embed="rId3">
            <a:alphaModFix/>
          </a:blip>
          <a:srcRect/>
          <a:stretch/>
        </p:blipFill>
        <p:spPr>
          <a:xfrm>
            <a:off x="5177307" y="186298"/>
            <a:ext cx="3812148" cy="601304"/>
          </a:xfrm>
          <a:prstGeom prst="rect">
            <a:avLst/>
          </a:prstGeom>
          <a:noFill/>
          <a:ln>
            <a:noFill/>
          </a:ln>
        </p:spPr>
      </p:pic>
      <p:sp>
        <p:nvSpPr>
          <p:cNvPr id="64" name="Google Shape;64;p10"/>
          <p:cNvSpPr txBox="1">
            <a:spLocks noGrp="1"/>
          </p:cNvSpPr>
          <p:nvPr>
            <p:ph type="title"/>
          </p:nvPr>
        </p:nvSpPr>
        <p:spPr>
          <a:xfrm>
            <a:off x="3004575" y="3476150"/>
            <a:ext cx="5995800" cy="1603200"/>
          </a:xfrm>
          <a:prstGeom prst="rect">
            <a:avLst/>
          </a:prstGeom>
          <a:solidFill>
            <a:srgbClr val="898B90">
              <a:alpha val="68300"/>
            </a:srgbClr>
          </a:solidFill>
          <a:ln>
            <a:noFill/>
          </a:ln>
        </p:spPr>
        <p:txBody>
          <a:bodyPr spcFirstLastPara="1" wrap="square" lIns="91425" tIns="45700" rIns="91425" bIns="45700" anchor="t" anchorCtr="0">
            <a:noAutofit/>
          </a:bodyPr>
          <a:lstStyle>
            <a:lvl1pPr lvl="0" algn="r" rtl="0">
              <a:spcBef>
                <a:spcPts val="0"/>
              </a:spcBef>
              <a:spcAft>
                <a:spcPts val="0"/>
              </a:spcAft>
              <a:buNone/>
              <a:defRPr sz="5400">
                <a:latin typeface="Calibri" panose="020F0502020204030204" pitchFamily="34" charset="0"/>
                <a:cs typeface="Calibri" panose="020F0502020204030204" pitchFamily="34" charset="0"/>
              </a:defRPr>
            </a:lvl1pPr>
            <a:lvl2pPr lvl="1" algn="r" rtl="0">
              <a:spcBef>
                <a:spcPts val="0"/>
              </a:spcBef>
              <a:spcAft>
                <a:spcPts val="0"/>
              </a:spcAft>
              <a:buNone/>
              <a:defRPr sz="5400"/>
            </a:lvl2pPr>
            <a:lvl3pPr lvl="2" algn="r" rtl="0">
              <a:spcBef>
                <a:spcPts val="0"/>
              </a:spcBef>
              <a:spcAft>
                <a:spcPts val="0"/>
              </a:spcAft>
              <a:buNone/>
              <a:defRPr sz="5400"/>
            </a:lvl3pPr>
            <a:lvl4pPr lvl="3" algn="r" rtl="0">
              <a:spcBef>
                <a:spcPts val="0"/>
              </a:spcBef>
              <a:spcAft>
                <a:spcPts val="0"/>
              </a:spcAft>
              <a:buNone/>
              <a:defRPr sz="5400"/>
            </a:lvl4pPr>
            <a:lvl5pPr lvl="4" algn="r" rtl="0">
              <a:spcBef>
                <a:spcPts val="0"/>
              </a:spcBef>
              <a:spcAft>
                <a:spcPts val="0"/>
              </a:spcAft>
              <a:buNone/>
              <a:defRPr sz="5400"/>
            </a:lvl5pPr>
            <a:lvl6pPr lvl="5" algn="r" rtl="0">
              <a:spcBef>
                <a:spcPts val="0"/>
              </a:spcBef>
              <a:spcAft>
                <a:spcPts val="0"/>
              </a:spcAft>
              <a:buNone/>
              <a:defRPr sz="5400"/>
            </a:lvl6pPr>
            <a:lvl7pPr lvl="6" algn="r" rtl="0">
              <a:spcBef>
                <a:spcPts val="0"/>
              </a:spcBef>
              <a:spcAft>
                <a:spcPts val="0"/>
              </a:spcAft>
              <a:buNone/>
              <a:defRPr sz="5400"/>
            </a:lvl7pPr>
            <a:lvl8pPr lvl="7" algn="r" rtl="0">
              <a:spcBef>
                <a:spcPts val="0"/>
              </a:spcBef>
              <a:spcAft>
                <a:spcPts val="0"/>
              </a:spcAft>
              <a:buNone/>
              <a:defRPr sz="5400"/>
            </a:lvl8pPr>
            <a:lvl9pPr lvl="8" algn="r" rtl="0">
              <a:spcBef>
                <a:spcPts val="0"/>
              </a:spcBef>
              <a:spcAft>
                <a:spcPts val="0"/>
              </a:spcAft>
              <a:buNone/>
              <a:defRPr sz="5400"/>
            </a:lvl9pPr>
          </a:lstStyle>
          <a:p>
            <a:endParaRPr/>
          </a:p>
        </p:txBody>
      </p:sp>
    </p:spTree>
    <p:extLst>
      <p:ext uri="{BB962C8B-B14F-4D97-AF65-F5344CB8AC3E}">
        <p14:creationId xmlns:p14="http://schemas.microsoft.com/office/powerpoint/2010/main" val="26144059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
        <p:cNvGrpSpPr/>
        <p:nvPr/>
      </p:nvGrpSpPr>
      <p:grpSpPr>
        <a:xfrm>
          <a:off x="0" y="0"/>
          <a:ext cx="0" cy="0"/>
          <a:chOff x="0" y="0"/>
          <a:chExt cx="0" cy="0"/>
        </a:xfrm>
      </p:grpSpPr>
      <p:sp>
        <p:nvSpPr>
          <p:cNvPr id="6" name="Google Shape;6;p16"/>
          <p:cNvSpPr txBox="1">
            <a:spLocks noGrp="1"/>
          </p:cNvSpPr>
          <p:nvPr>
            <p:ph type="body" idx="1"/>
          </p:nvPr>
        </p:nvSpPr>
        <p:spPr>
          <a:xfrm>
            <a:off x="294150" y="1218600"/>
            <a:ext cx="8555700" cy="5137800"/>
          </a:xfrm>
          <a:prstGeom prst="rect">
            <a:avLst/>
          </a:prstGeom>
          <a:noFill/>
          <a:ln>
            <a:noFill/>
          </a:ln>
        </p:spPr>
        <p:txBody>
          <a:bodyPr spcFirstLastPara="1" wrap="square" lIns="90000" tIns="45700" rIns="91425" bIns="45700" anchor="t" anchorCtr="0">
            <a:noAutofit/>
          </a:bodyPr>
          <a:lstStyle>
            <a:lvl1pPr marL="457200" marR="0" lvl="0" indent="-406400" algn="l" rtl="0">
              <a:lnSpc>
                <a:spcPct val="90000"/>
              </a:lnSpc>
              <a:spcBef>
                <a:spcPts val="1000"/>
              </a:spcBef>
              <a:spcAft>
                <a:spcPts val="0"/>
              </a:spcAft>
              <a:buClr>
                <a:srgbClr val="DE3075"/>
              </a:buClr>
              <a:buSzPts val="2800"/>
              <a:buFont typeface="Franklin Gothic"/>
              <a:buChar char="»"/>
              <a:defRPr sz="2400" b="0" i="0" u="none" strike="noStrike" cap="none">
                <a:solidFill>
                  <a:srgbClr val="818990"/>
                </a:solidFill>
                <a:latin typeface="Franklin Gothic"/>
                <a:ea typeface="Franklin Gothic"/>
                <a:cs typeface="Franklin Gothic"/>
                <a:sym typeface="Franklin Gothic"/>
              </a:defRPr>
            </a:lvl1pPr>
            <a:lvl2pPr marL="914400" marR="0" lvl="1" indent="-381000" algn="l" rtl="0">
              <a:lnSpc>
                <a:spcPct val="90000"/>
              </a:lnSpc>
              <a:spcBef>
                <a:spcPts val="500"/>
              </a:spcBef>
              <a:spcAft>
                <a:spcPts val="0"/>
              </a:spcAft>
              <a:buClr>
                <a:schemeClr val="accent2"/>
              </a:buClr>
              <a:buSzPts val="2400"/>
              <a:buFont typeface="Franklin Gothic"/>
              <a:buChar char="•"/>
              <a:defRPr sz="2000" b="0" i="0" u="none" strike="noStrike" cap="none">
                <a:solidFill>
                  <a:srgbClr val="818990"/>
                </a:solidFill>
                <a:latin typeface="Franklin Gothic"/>
                <a:ea typeface="Franklin Gothic"/>
                <a:cs typeface="Franklin Gothic"/>
                <a:sym typeface="Franklin Gothic"/>
              </a:defRPr>
            </a:lvl2pPr>
            <a:lvl3pPr marL="1371600" marR="0" lvl="2" indent="-342900" algn="l" rtl="0">
              <a:lnSpc>
                <a:spcPct val="90000"/>
              </a:lnSpc>
              <a:spcBef>
                <a:spcPts val="500"/>
              </a:spcBef>
              <a:spcAft>
                <a:spcPts val="0"/>
              </a:spcAft>
              <a:buClr>
                <a:schemeClr val="dk2"/>
              </a:buClr>
              <a:buSzPts val="1800"/>
              <a:buFont typeface="Franklin Gothic"/>
              <a:buChar char="○"/>
              <a:defRPr sz="1800" b="0" i="0" u="none" strike="noStrike" cap="none">
                <a:solidFill>
                  <a:schemeClr val="dk2"/>
                </a:solidFill>
                <a:latin typeface="Franklin Gothic"/>
                <a:ea typeface="Franklin Gothic"/>
                <a:cs typeface="Franklin Gothic"/>
                <a:sym typeface="Franklin Gothic"/>
              </a:defRPr>
            </a:lvl3pPr>
            <a:lvl4pPr marL="1828800" marR="0" lvl="3" indent="-330200" algn="l" rtl="0">
              <a:lnSpc>
                <a:spcPct val="90000"/>
              </a:lnSpc>
              <a:spcBef>
                <a:spcPts val="500"/>
              </a:spcBef>
              <a:spcAft>
                <a:spcPts val="0"/>
              </a:spcAft>
              <a:buClr>
                <a:schemeClr val="dk2"/>
              </a:buClr>
              <a:buSzPts val="1600"/>
              <a:buFont typeface="Franklin Gothic"/>
              <a:buChar char="•"/>
              <a:defRPr sz="1600" b="0" i="0" u="none" strike="noStrike" cap="none">
                <a:solidFill>
                  <a:schemeClr val="dk2"/>
                </a:solidFill>
                <a:latin typeface="Franklin Gothic"/>
                <a:ea typeface="Franklin Gothic"/>
                <a:cs typeface="Franklin Gothic"/>
                <a:sym typeface="Franklin Gothic"/>
              </a:defRPr>
            </a:lvl4pPr>
            <a:lvl5pPr marL="2286000" marR="0" lvl="4" indent="-317500" algn="l" rtl="0">
              <a:lnSpc>
                <a:spcPct val="90000"/>
              </a:lnSpc>
              <a:spcBef>
                <a:spcPts val="500"/>
              </a:spcBef>
              <a:spcAft>
                <a:spcPts val="0"/>
              </a:spcAft>
              <a:buClr>
                <a:schemeClr val="dk2"/>
              </a:buClr>
              <a:buSzPts val="1400"/>
              <a:buFont typeface="Franklin Gothic"/>
              <a:buChar char="•"/>
              <a:defRPr sz="1400" b="0" i="0" u="none" strike="noStrike" cap="none">
                <a:solidFill>
                  <a:schemeClr val="dk2"/>
                </a:solidFill>
                <a:latin typeface="Franklin Gothic"/>
                <a:ea typeface="Franklin Gothic"/>
                <a:cs typeface="Franklin Gothic"/>
                <a:sym typeface="Franklin Gothic"/>
              </a:defRPr>
            </a:lvl5pPr>
            <a:lvl6pPr marL="2743200" marR="0" lvl="5" indent="-304800" algn="l" rtl="0">
              <a:lnSpc>
                <a:spcPct val="90000"/>
              </a:lnSpc>
              <a:spcBef>
                <a:spcPts val="500"/>
              </a:spcBef>
              <a:spcAft>
                <a:spcPts val="0"/>
              </a:spcAft>
              <a:buClr>
                <a:schemeClr val="dk2"/>
              </a:buClr>
              <a:buSzPts val="1200"/>
              <a:buFont typeface="Franklin Gothic"/>
              <a:buChar char="•"/>
              <a:defRPr sz="1200" b="0" i="0" u="none" strike="noStrike" cap="none">
                <a:solidFill>
                  <a:schemeClr val="dk2"/>
                </a:solidFill>
                <a:latin typeface="Franklin Gothic"/>
                <a:ea typeface="Franklin Gothic"/>
                <a:cs typeface="Franklin Gothic"/>
                <a:sym typeface="Franklin Gothic"/>
              </a:defRPr>
            </a:lvl6pPr>
            <a:lvl7pPr marL="3200400" marR="0" lvl="6" indent="-292100" algn="l" rtl="0">
              <a:lnSpc>
                <a:spcPct val="90000"/>
              </a:lnSpc>
              <a:spcBef>
                <a:spcPts val="500"/>
              </a:spcBef>
              <a:spcAft>
                <a:spcPts val="0"/>
              </a:spcAft>
              <a:buClr>
                <a:schemeClr val="dk2"/>
              </a:buClr>
              <a:buSzPts val="1000"/>
              <a:buFont typeface="Franklin Gothic"/>
              <a:buChar char="•"/>
              <a:defRPr sz="1000" b="0" i="0" u="none" strike="noStrike" cap="none">
                <a:solidFill>
                  <a:schemeClr val="dk2"/>
                </a:solidFill>
                <a:latin typeface="Franklin Gothic"/>
                <a:ea typeface="Franklin Gothic"/>
                <a:cs typeface="Franklin Gothic"/>
                <a:sym typeface="Franklin Gothic"/>
              </a:defRPr>
            </a:lvl7pPr>
            <a:lvl8pPr marL="3657600" marR="0" lvl="7" indent="-279400" algn="l" rtl="0">
              <a:lnSpc>
                <a:spcPct val="90000"/>
              </a:lnSpc>
              <a:spcBef>
                <a:spcPts val="500"/>
              </a:spcBef>
              <a:spcAft>
                <a:spcPts val="0"/>
              </a:spcAft>
              <a:buClr>
                <a:schemeClr val="dk2"/>
              </a:buClr>
              <a:buSzPts val="800"/>
              <a:buFont typeface="Franklin Gothic"/>
              <a:buChar char="•"/>
              <a:defRPr sz="800" b="0" i="0" u="none" strike="noStrike" cap="none">
                <a:solidFill>
                  <a:schemeClr val="dk2"/>
                </a:solidFill>
                <a:latin typeface="Franklin Gothic"/>
                <a:ea typeface="Franklin Gothic"/>
                <a:cs typeface="Franklin Gothic"/>
                <a:sym typeface="Franklin Gothic"/>
              </a:defRPr>
            </a:lvl8pPr>
            <a:lvl9pPr marL="4114800" marR="0" lvl="8" indent="-266700" algn="l" rtl="0">
              <a:lnSpc>
                <a:spcPct val="90000"/>
              </a:lnSpc>
              <a:spcBef>
                <a:spcPts val="500"/>
              </a:spcBef>
              <a:spcAft>
                <a:spcPts val="0"/>
              </a:spcAft>
              <a:buClr>
                <a:schemeClr val="dk2"/>
              </a:buClr>
              <a:buSzPts val="600"/>
              <a:buFont typeface="Franklin Gothic"/>
              <a:buChar char="•"/>
              <a:defRPr sz="600" b="0" i="0" u="none" strike="noStrike" cap="none">
                <a:solidFill>
                  <a:schemeClr val="dk2"/>
                </a:solidFill>
                <a:latin typeface="Franklin Gothic"/>
                <a:ea typeface="Franklin Gothic"/>
                <a:cs typeface="Franklin Gothic"/>
                <a:sym typeface="Franklin Gothic"/>
              </a:defRPr>
            </a:lvl9pPr>
          </a:lstStyle>
          <a:p>
            <a:endParaRPr/>
          </a:p>
        </p:txBody>
      </p:sp>
      <p:sp>
        <p:nvSpPr>
          <p:cNvPr id="7" name="Google Shape;7;p16"/>
          <p:cNvSpPr txBox="1">
            <a:spLocks noGrp="1"/>
          </p:cNvSpPr>
          <p:nvPr>
            <p:ph type="sldNum" idx="12"/>
          </p:nvPr>
        </p:nvSpPr>
        <p:spPr>
          <a:xfrm>
            <a:off x="6915150" y="6356351"/>
            <a:ext cx="20574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6C7A8A"/>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6C7A8A"/>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6C7A8A"/>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6C7A8A"/>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6C7A8A"/>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6C7A8A"/>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6C7A8A"/>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6C7A8A"/>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6C7A8A"/>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MX"/>
              <a:t>‹Nº›</a:t>
            </a:fld>
            <a:endParaRPr/>
          </a:p>
        </p:txBody>
      </p:sp>
      <p:sp>
        <p:nvSpPr>
          <p:cNvPr id="8" name="Google Shape;8;p16"/>
          <p:cNvSpPr txBox="1">
            <a:spLocks noGrp="1"/>
          </p:cNvSpPr>
          <p:nvPr>
            <p:ph type="title"/>
          </p:nvPr>
        </p:nvSpPr>
        <p:spPr>
          <a:xfrm>
            <a:off x="1763700" y="212725"/>
            <a:ext cx="6751800" cy="8130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rgbClr val="FFFFFF"/>
              </a:buClr>
              <a:buSzPts val="3000"/>
              <a:buFont typeface="Roboto Condensed"/>
              <a:buNone/>
              <a:defRPr sz="3000" b="0" i="0" u="none" strike="noStrike" cap="none">
                <a:solidFill>
                  <a:srgbClr val="FFFFFF"/>
                </a:solidFill>
                <a:latin typeface="Roboto Condensed"/>
                <a:ea typeface="Roboto Condensed"/>
                <a:cs typeface="Roboto Condensed"/>
                <a:sym typeface="Roboto Condensed"/>
              </a:defRPr>
            </a:lvl1pPr>
            <a:lvl2pPr marR="0" lvl="1" algn="l" rtl="0">
              <a:lnSpc>
                <a:spcPct val="100000"/>
              </a:lnSpc>
              <a:spcBef>
                <a:spcPts val="0"/>
              </a:spcBef>
              <a:spcAft>
                <a:spcPts val="0"/>
              </a:spcAft>
              <a:buClr>
                <a:srgbClr val="FFFFFF"/>
              </a:buClr>
              <a:buSzPts val="3000"/>
              <a:buFont typeface="Roboto Condensed"/>
              <a:buNone/>
              <a:defRPr sz="3000" b="0" i="0" u="none" strike="noStrike" cap="none">
                <a:solidFill>
                  <a:srgbClr val="FFFFFF"/>
                </a:solidFill>
                <a:latin typeface="Roboto Condensed"/>
                <a:ea typeface="Roboto Condensed"/>
                <a:cs typeface="Roboto Condensed"/>
                <a:sym typeface="Roboto Condensed"/>
              </a:defRPr>
            </a:lvl2pPr>
            <a:lvl3pPr marR="0" lvl="2" algn="l" rtl="0">
              <a:lnSpc>
                <a:spcPct val="100000"/>
              </a:lnSpc>
              <a:spcBef>
                <a:spcPts val="0"/>
              </a:spcBef>
              <a:spcAft>
                <a:spcPts val="0"/>
              </a:spcAft>
              <a:buClr>
                <a:srgbClr val="FFFFFF"/>
              </a:buClr>
              <a:buSzPts val="3000"/>
              <a:buFont typeface="Roboto Condensed"/>
              <a:buNone/>
              <a:defRPr sz="3000" b="0" i="0" u="none" strike="noStrike" cap="none">
                <a:solidFill>
                  <a:srgbClr val="FFFFFF"/>
                </a:solidFill>
                <a:latin typeface="Roboto Condensed"/>
                <a:ea typeface="Roboto Condensed"/>
                <a:cs typeface="Roboto Condensed"/>
                <a:sym typeface="Roboto Condensed"/>
              </a:defRPr>
            </a:lvl3pPr>
            <a:lvl4pPr marR="0" lvl="3" algn="l" rtl="0">
              <a:lnSpc>
                <a:spcPct val="100000"/>
              </a:lnSpc>
              <a:spcBef>
                <a:spcPts val="0"/>
              </a:spcBef>
              <a:spcAft>
                <a:spcPts val="0"/>
              </a:spcAft>
              <a:buClr>
                <a:srgbClr val="FFFFFF"/>
              </a:buClr>
              <a:buSzPts val="3000"/>
              <a:buFont typeface="Roboto Condensed"/>
              <a:buNone/>
              <a:defRPr sz="3000" b="0" i="0" u="none" strike="noStrike" cap="none">
                <a:solidFill>
                  <a:srgbClr val="FFFFFF"/>
                </a:solidFill>
                <a:latin typeface="Roboto Condensed"/>
                <a:ea typeface="Roboto Condensed"/>
                <a:cs typeface="Roboto Condensed"/>
                <a:sym typeface="Roboto Condensed"/>
              </a:defRPr>
            </a:lvl4pPr>
            <a:lvl5pPr marR="0" lvl="4" algn="l" rtl="0">
              <a:lnSpc>
                <a:spcPct val="100000"/>
              </a:lnSpc>
              <a:spcBef>
                <a:spcPts val="0"/>
              </a:spcBef>
              <a:spcAft>
                <a:spcPts val="0"/>
              </a:spcAft>
              <a:buClr>
                <a:srgbClr val="FFFFFF"/>
              </a:buClr>
              <a:buSzPts val="3000"/>
              <a:buFont typeface="Roboto Condensed"/>
              <a:buNone/>
              <a:defRPr sz="3000" b="0" i="0" u="none" strike="noStrike" cap="none">
                <a:solidFill>
                  <a:srgbClr val="FFFFFF"/>
                </a:solidFill>
                <a:latin typeface="Roboto Condensed"/>
                <a:ea typeface="Roboto Condensed"/>
                <a:cs typeface="Roboto Condensed"/>
                <a:sym typeface="Roboto Condensed"/>
              </a:defRPr>
            </a:lvl5pPr>
            <a:lvl6pPr marR="0" lvl="5" algn="l" rtl="0">
              <a:lnSpc>
                <a:spcPct val="100000"/>
              </a:lnSpc>
              <a:spcBef>
                <a:spcPts val="0"/>
              </a:spcBef>
              <a:spcAft>
                <a:spcPts val="0"/>
              </a:spcAft>
              <a:buClr>
                <a:srgbClr val="FFFFFF"/>
              </a:buClr>
              <a:buSzPts val="3000"/>
              <a:buFont typeface="Roboto Condensed"/>
              <a:buNone/>
              <a:defRPr sz="3000" b="0" i="0" u="none" strike="noStrike" cap="none">
                <a:solidFill>
                  <a:srgbClr val="FFFFFF"/>
                </a:solidFill>
                <a:latin typeface="Roboto Condensed"/>
                <a:ea typeface="Roboto Condensed"/>
                <a:cs typeface="Roboto Condensed"/>
                <a:sym typeface="Roboto Condensed"/>
              </a:defRPr>
            </a:lvl6pPr>
            <a:lvl7pPr marR="0" lvl="6" algn="l" rtl="0">
              <a:lnSpc>
                <a:spcPct val="100000"/>
              </a:lnSpc>
              <a:spcBef>
                <a:spcPts val="0"/>
              </a:spcBef>
              <a:spcAft>
                <a:spcPts val="0"/>
              </a:spcAft>
              <a:buClr>
                <a:srgbClr val="FFFFFF"/>
              </a:buClr>
              <a:buSzPts val="3000"/>
              <a:buFont typeface="Roboto Condensed"/>
              <a:buNone/>
              <a:defRPr sz="3000" b="0" i="0" u="none" strike="noStrike" cap="none">
                <a:solidFill>
                  <a:srgbClr val="FFFFFF"/>
                </a:solidFill>
                <a:latin typeface="Roboto Condensed"/>
                <a:ea typeface="Roboto Condensed"/>
                <a:cs typeface="Roboto Condensed"/>
                <a:sym typeface="Roboto Condensed"/>
              </a:defRPr>
            </a:lvl7pPr>
            <a:lvl8pPr marR="0" lvl="7" algn="l" rtl="0">
              <a:lnSpc>
                <a:spcPct val="100000"/>
              </a:lnSpc>
              <a:spcBef>
                <a:spcPts val="0"/>
              </a:spcBef>
              <a:spcAft>
                <a:spcPts val="0"/>
              </a:spcAft>
              <a:buClr>
                <a:srgbClr val="FFFFFF"/>
              </a:buClr>
              <a:buSzPts val="3000"/>
              <a:buFont typeface="Roboto Condensed"/>
              <a:buNone/>
              <a:defRPr sz="3000" b="0" i="0" u="none" strike="noStrike" cap="none">
                <a:solidFill>
                  <a:srgbClr val="FFFFFF"/>
                </a:solidFill>
                <a:latin typeface="Roboto Condensed"/>
                <a:ea typeface="Roboto Condensed"/>
                <a:cs typeface="Roboto Condensed"/>
                <a:sym typeface="Roboto Condensed"/>
              </a:defRPr>
            </a:lvl8pPr>
            <a:lvl9pPr marR="0" lvl="8" algn="l" rtl="0">
              <a:lnSpc>
                <a:spcPct val="100000"/>
              </a:lnSpc>
              <a:spcBef>
                <a:spcPts val="0"/>
              </a:spcBef>
              <a:spcAft>
                <a:spcPts val="0"/>
              </a:spcAft>
              <a:buClr>
                <a:srgbClr val="FFFFFF"/>
              </a:buClr>
              <a:buSzPts val="3000"/>
              <a:buFont typeface="Roboto Condensed"/>
              <a:buNone/>
              <a:defRPr sz="3000" b="0" i="0" u="none" strike="noStrike" cap="none">
                <a:solidFill>
                  <a:srgbClr val="FFFFFF"/>
                </a:solidFill>
                <a:latin typeface="Roboto Condensed"/>
                <a:ea typeface="Roboto Condensed"/>
                <a:cs typeface="Roboto Condensed"/>
                <a:sym typeface="Roboto Condensed"/>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4" r:id="rId3"/>
    <p:sldLayoutId id="2147483655" r:id="rId4"/>
    <p:sldLayoutId id="2147483656" r:id="rId5"/>
    <p:sldLayoutId id="2147483658" r:id="rId6"/>
    <p:sldLayoutId id="2147483660" r:id="rId7"/>
    <p:sldLayoutId id="2147483662" r:id="rId8"/>
    <p:sldLayoutId id="2147483663" r:id="rId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geekflare.com/es/devsecops-introduction/"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hyperlink" Target="https://www.flu-project.com/2014/05/ciclos-de-vida-del-software-seguros-s_19.html"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hyperlink" Target="https://www.flu-project.com/2014/05/ciclos-de-vida-del-software-seguros-s_19.html"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www.flu-project.com/2014/05/ciclos-de-vida-del-software-seguros-s_19.html"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hyperlink" Target="https://www.cisa.gov/uscert/bsi/articles/best-practices/requirements-engineering/introduction-to-the-clasp-process"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hyperlink" Target="https://csrc.nist.gov/Projects/ssdf" TargetMode="Externa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www.ccs.neu.edu/home/lieber/courses/csg379/f04/lectures/Software_Security.pdf"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hyperlink" Target="https://platzi.com/blog/desarollo-software-seguro/"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owasp.org/www-project-top-ten/"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hyperlink" Target="https://impulsate.between.tech/tecnicas-desarrollo-seguro-software"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
          <p:cNvSpPr txBox="1">
            <a:spLocks noGrp="1"/>
          </p:cNvSpPr>
          <p:nvPr>
            <p:ph type="title"/>
          </p:nvPr>
        </p:nvSpPr>
        <p:spPr>
          <a:xfrm>
            <a:off x="4572000" y="2158516"/>
            <a:ext cx="4376535" cy="2891100"/>
          </a:xfrm>
          <a:prstGeom prst="rect">
            <a:avLst/>
          </a:prstGeom>
          <a:noFill/>
          <a:ln>
            <a:noFill/>
          </a:ln>
        </p:spPr>
        <p:txBody>
          <a:bodyPr spcFirstLastPara="1" wrap="square" lIns="91425" tIns="45700" rIns="91425" bIns="45700" anchor="b" anchorCtr="0">
            <a:noAutofit/>
          </a:bodyPr>
          <a:lstStyle/>
          <a:p>
            <a:pPr marL="0" lvl="0" indent="0" algn="r" rtl="0">
              <a:lnSpc>
                <a:spcPct val="90000"/>
              </a:lnSpc>
              <a:spcBef>
                <a:spcPts val="0"/>
              </a:spcBef>
              <a:spcAft>
                <a:spcPts val="0"/>
              </a:spcAft>
              <a:buSzPts val="3000"/>
              <a:buNone/>
            </a:pPr>
            <a:r>
              <a:rPr lang="es-MX" sz="6000" dirty="0"/>
              <a:t>Desarrollo seguro de software</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33"/>
          <p:cNvSpPr txBox="1">
            <a:spLocks noGrp="1"/>
          </p:cNvSpPr>
          <p:nvPr>
            <p:ph type="title"/>
          </p:nvPr>
        </p:nvSpPr>
        <p:spPr>
          <a:xfrm>
            <a:off x="1763700" y="212725"/>
            <a:ext cx="4085700" cy="8130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s-ES_tradnl" dirty="0"/>
              <a:t>Desarrollo seguro de software</a:t>
            </a:r>
          </a:p>
        </p:txBody>
      </p:sp>
      <p:sp>
        <p:nvSpPr>
          <p:cNvPr id="3" name="CuadroTexto 2">
            <a:extLst>
              <a:ext uri="{FF2B5EF4-FFF2-40B4-BE49-F238E27FC236}">
                <a16:creationId xmlns:a16="http://schemas.microsoft.com/office/drawing/2014/main" id="{008CC4A7-543B-48C2-AEAB-79435EF155DB}"/>
              </a:ext>
            </a:extLst>
          </p:cNvPr>
          <p:cNvSpPr txBox="1"/>
          <p:nvPr/>
        </p:nvSpPr>
        <p:spPr>
          <a:xfrm>
            <a:off x="329184" y="1267968"/>
            <a:ext cx="8290560" cy="3539430"/>
          </a:xfrm>
          <a:prstGeom prst="rect">
            <a:avLst/>
          </a:prstGeom>
          <a:noFill/>
        </p:spPr>
        <p:txBody>
          <a:bodyPr wrap="square" rtlCol="0">
            <a:spAutoFit/>
          </a:bodyPr>
          <a:lstStyle/>
          <a:p>
            <a:r>
              <a:rPr lang="es-MX" sz="2400" b="1" dirty="0" err="1"/>
              <a:t>DevSecOps</a:t>
            </a:r>
            <a:r>
              <a:rPr lang="es-MX" sz="2400" b="1" dirty="0"/>
              <a:t>?</a:t>
            </a:r>
          </a:p>
          <a:p>
            <a:endParaRPr lang="es-MX" sz="2000" dirty="0"/>
          </a:p>
          <a:p>
            <a:pPr algn="just"/>
            <a:r>
              <a:rPr lang="es-MX" sz="2000" dirty="0" err="1"/>
              <a:t>DevSecOps</a:t>
            </a:r>
            <a:r>
              <a:rPr lang="es-MX" sz="2000" dirty="0"/>
              <a:t> es la seguridad como cultura de código donde integra herramientas de seguridad en el ciclo de vida de DevOps. La seguridad como parte del proceso de DevOps es la única forma de mitigar los riesgos.</a:t>
            </a:r>
          </a:p>
          <a:p>
            <a:pPr algn="just"/>
            <a:endParaRPr lang="es-MX" sz="2000" dirty="0"/>
          </a:p>
          <a:p>
            <a:pPr algn="just"/>
            <a:r>
              <a:rPr lang="es-MX" sz="2000" dirty="0"/>
              <a:t>Es un cambio de transformación que incorpora la cultura, las prácticas y las herramientas de seguridad en cada fase de los procesos de DevOps. Elimina los silos entre el equipo de desarrollo, seguridad y operaciones.</a:t>
            </a:r>
          </a:p>
        </p:txBody>
      </p:sp>
      <p:sp>
        <p:nvSpPr>
          <p:cNvPr id="8" name="CuadroTexto 7">
            <a:extLst>
              <a:ext uri="{FF2B5EF4-FFF2-40B4-BE49-F238E27FC236}">
                <a16:creationId xmlns:a16="http://schemas.microsoft.com/office/drawing/2014/main" id="{C5CE6B97-FC4E-42A5-ABF1-1E3FBFF3690F}"/>
              </a:ext>
            </a:extLst>
          </p:cNvPr>
          <p:cNvSpPr txBox="1"/>
          <p:nvPr/>
        </p:nvSpPr>
        <p:spPr>
          <a:xfrm>
            <a:off x="560832" y="6439047"/>
            <a:ext cx="7955280" cy="523220"/>
          </a:xfrm>
          <a:prstGeom prst="rect">
            <a:avLst/>
          </a:prstGeom>
          <a:noFill/>
        </p:spPr>
        <p:txBody>
          <a:bodyPr wrap="square">
            <a:spAutoFit/>
          </a:bodyPr>
          <a:lstStyle/>
          <a:p>
            <a:r>
              <a:rPr lang="es-CL" dirty="0"/>
              <a:t>Fuente:  </a:t>
            </a:r>
            <a:r>
              <a:rPr lang="es-CL" dirty="0">
                <a:hlinkClick r:id="rId3"/>
              </a:rPr>
              <a:t>https://geekflare.com/es/devsecops-introduction/</a:t>
            </a:r>
            <a:endParaRPr lang="es-CL" dirty="0"/>
          </a:p>
          <a:p>
            <a:endParaRPr lang="es-CL" dirty="0"/>
          </a:p>
        </p:txBody>
      </p:sp>
      <p:pic>
        <p:nvPicPr>
          <p:cNvPr id="10" name="Imagen 9">
            <a:extLst>
              <a:ext uri="{FF2B5EF4-FFF2-40B4-BE49-F238E27FC236}">
                <a16:creationId xmlns:a16="http://schemas.microsoft.com/office/drawing/2014/main" id="{1F555665-2E00-493B-A45F-DE0C5780FAE5}"/>
              </a:ext>
            </a:extLst>
          </p:cNvPr>
          <p:cNvPicPr>
            <a:picLocks noChangeAspect="1"/>
          </p:cNvPicPr>
          <p:nvPr/>
        </p:nvPicPr>
        <p:blipFill>
          <a:blip r:embed="rId4"/>
          <a:stretch>
            <a:fillRect/>
          </a:stretch>
        </p:blipFill>
        <p:spPr>
          <a:xfrm>
            <a:off x="5044389" y="4517743"/>
            <a:ext cx="3471723" cy="1921304"/>
          </a:xfrm>
          <a:prstGeom prst="rect">
            <a:avLst/>
          </a:prstGeom>
        </p:spPr>
      </p:pic>
    </p:spTree>
    <p:extLst>
      <p:ext uri="{BB962C8B-B14F-4D97-AF65-F5344CB8AC3E}">
        <p14:creationId xmlns:p14="http://schemas.microsoft.com/office/powerpoint/2010/main" val="27403634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33"/>
          <p:cNvSpPr txBox="1">
            <a:spLocks noGrp="1"/>
          </p:cNvSpPr>
          <p:nvPr>
            <p:ph type="title"/>
          </p:nvPr>
        </p:nvSpPr>
        <p:spPr>
          <a:xfrm>
            <a:off x="1653972" y="212725"/>
            <a:ext cx="4783404" cy="8130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s-MX" dirty="0"/>
              <a:t>Metodologías de desarrollo seguro de software</a:t>
            </a:r>
            <a:endParaRPr lang="es-ES_tradnl" dirty="0"/>
          </a:p>
        </p:txBody>
      </p:sp>
      <p:sp>
        <p:nvSpPr>
          <p:cNvPr id="3" name="CuadroTexto 2">
            <a:extLst>
              <a:ext uri="{FF2B5EF4-FFF2-40B4-BE49-F238E27FC236}">
                <a16:creationId xmlns:a16="http://schemas.microsoft.com/office/drawing/2014/main" id="{008CC4A7-543B-48C2-AEAB-79435EF155DB}"/>
              </a:ext>
            </a:extLst>
          </p:cNvPr>
          <p:cNvSpPr txBox="1"/>
          <p:nvPr/>
        </p:nvSpPr>
        <p:spPr>
          <a:xfrm>
            <a:off x="329184" y="1267968"/>
            <a:ext cx="8290560" cy="4247317"/>
          </a:xfrm>
          <a:prstGeom prst="rect">
            <a:avLst/>
          </a:prstGeom>
          <a:noFill/>
        </p:spPr>
        <p:txBody>
          <a:bodyPr wrap="square" rtlCol="0">
            <a:spAutoFit/>
          </a:bodyPr>
          <a:lstStyle/>
          <a:p>
            <a:r>
              <a:rPr lang="es-MX" sz="2000" dirty="0"/>
              <a:t>Las metodologías de desarrollo seguro de software sitúan a la seguridad en el centro del proceso.</a:t>
            </a:r>
          </a:p>
          <a:p>
            <a:endParaRPr lang="es-MX" sz="2000" dirty="0"/>
          </a:p>
          <a:p>
            <a:r>
              <a:rPr lang="es-MX" sz="2000" dirty="0"/>
              <a:t>Existen distintos modelos, concebidos por grandes compañías, organizaciones nacionales y bajo paradigmas de código abierto.</a:t>
            </a:r>
          </a:p>
          <a:p>
            <a:endParaRPr lang="es-MX" sz="2000" dirty="0"/>
          </a:p>
          <a:p>
            <a:pPr marL="342900" indent="-342900">
              <a:lnSpc>
                <a:spcPct val="150000"/>
              </a:lnSpc>
              <a:buFont typeface="Arial" panose="020B0604020202020204" pitchFamily="34" charset="0"/>
              <a:buChar char="•"/>
            </a:pPr>
            <a:r>
              <a:rPr lang="es-MX" sz="2000" dirty="0"/>
              <a:t>S-SDLC (</a:t>
            </a:r>
            <a:r>
              <a:rPr lang="es-MX" sz="2000" dirty="0" err="1"/>
              <a:t>Secure</a:t>
            </a:r>
            <a:r>
              <a:rPr lang="es-MX" sz="2000" dirty="0"/>
              <a:t> Software </a:t>
            </a:r>
            <a:r>
              <a:rPr lang="es-MX" sz="2000" dirty="0" err="1"/>
              <a:t>Development</a:t>
            </a:r>
            <a:r>
              <a:rPr lang="es-MX" sz="2000" dirty="0"/>
              <a:t> </a:t>
            </a:r>
            <a:r>
              <a:rPr lang="es-MX" sz="2000" dirty="0" err="1"/>
              <a:t>Life</a:t>
            </a:r>
            <a:r>
              <a:rPr lang="es-MX" sz="2000" dirty="0"/>
              <a:t> </a:t>
            </a:r>
            <a:r>
              <a:rPr lang="es-MX" sz="2000" dirty="0" err="1"/>
              <a:t>Cycle</a:t>
            </a:r>
            <a:r>
              <a:rPr lang="es-MX" sz="2000" dirty="0"/>
              <a:t>).</a:t>
            </a:r>
          </a:p>
          <a:p>
            <a:pPr marL="342900" indent="-342900">
              <a:lnSpc>
                <a:spcPct val="150000"/>
              </a:lnSpc>
              <a:buFont typeface="Arial" panose="020B0604020202020204" pitchFamily="34" charset="0"/>
              <a:buChar char="•"/>
            </a:pPr>
            <a:r>
              <a:rPr lang="es-MX" sz="2000" dirty="0"/>
              <a:t>CLASP (Comprehensive </a:t>
            </a:r>
            <a:r>
              <a:rPr lang="es-MX" sz="2000" dirty="0" err="1"/>
              <a:t>Lightweight</a:t>
            </a:r>
            <a:r>
              <a:rPr lang="es-MX" sz="2000" dirty="0"/>
              <a:t> </a:t>
            </a:r>
            <a:r>
              <a:rPr lang="es-MX" sz="2000" dirty="0" err="1"/>
              <a:t>Application</a:t>
            </a:r>
            <a:r>
              <a:rPr lang="es-MX" sz="2000" dirty="0"/>
              <a:t> Security </a:t>
            </a:r>
            <a:r>
              <a:rPr lang="es-MX" sz="2000" dirty="0" err="1"/>
              <a:t>Process</a:t>
            </a:r>
            <a:r>
              <a:rPr lang="es-MX" sz="2000" dirty="0"/>
              <a:t>).</a:t>
            </a:r>
          </a:p>
          <a:p>
            <a:pPr marL="342900" indent="-342900">
              <a:lnSpc>
                <a:spcPct val="150000"/>
              </a:lnSpc>
              <a:buFont typeface="Arial" panose="020B0604020202020204" pitchFamily="34" charset="0"/>
              <a:buChar char="•"/>
            </a:pPr>
            <a:r>
              <a:rPr lang="es-MX" sz="2000" dirty="0"/>
              <a:t>SSDF (</a:t>
            </a:r>
            <a:r>
              <a:rPr lang="es-MX" sz="2000" dirty="0" err="1"/>
              <a:t>Secure</a:t>
            </a:r>
            <a:r>
              <a:rPr lang="es-MX" sz="2000" dirty="0"/>
              <a:t> Software </a:t>
            </a:r>
            <a:r>
              <a:rPr lang="es-MX" sz="2000" dirty="0" err="1"/>
              <a:t>Development</a:t>
            </a:r>
            <a:r>
              <a:rPr lang="es-MX" sz="2000" dirty="0"/>
              <a:t> Framework).</a:t>
            </a:r>
          </a:p>
          <a:p>
            <a:endParaRPr lang="es-MX" sz="2000" dirty="0"/>
          </a:p>
          <a:p>
            <a:endParaRPr lang="es-MX" sz="2000" dirty="0"/>
          </a:p>
          <a:p>
            <a:endParaRPr lang="es-MX" sz="2000" dirty="0"/>
          </a:p>
        </p:txBody>
      </p:sp>
    </p:spTree>
    <p:extLst>
      <p:ext uri="{BB962C8B-B14F-4D97-AF65-F5344CB8AC3E}">
        <p14:creationId xmlns:p14="http://schemas.microsoft.com/office/powerpoint/2010/main" val="22823378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548035E2-9379-2346-A89D-675F58CEB28A}"/>
              </a:ext>
            </a:extLst>
          </p:cNvPr>
          <p:cNvSpPr>
            <a:spLocks noGrp="1"/>
          </p:cNvSpPr>
          <p:nvPr>
            <p:ph type="title"/>
          </p:nvPr>
        </p:nvSpPr>
        <p:spPr>
          <a:xfrm>
            <a:off x="3848100" y="2510950"/>
            <a:ext cx="5295900" cy="3229450"/>
          </a:xfrm>
        </p:spPr>
        <p:txBody>
          <a:bodyPr/>
          <a:lstStyle/>
          <a:p>
            <a:r>
              <a:rPr lang="en-US" dirty="0"/>
              <a:t>S-SDLC </a:t>
            </a:r>
            <a:br>
              <a:rPr lang="en-US" dirty="0"/>
            </a:br>
            <a:r>
              <a:rPr lang="en-US" dirty="0"/>
              <a:t>(Secure Software Development Life Cycle)</a:t>
            </a:r>
          </a:p>
        </p:txBody>
      </p:sp>
    </p:spTree>
    <p:extLst>
      <p:ext uri="{BB962C8B-B14F-4D97-AF65-F5344CB8AC3E}">
        <p14:creationId xmlns:p14="http://schemas.microsoft.com/office/powerpoint/2010/main" val="4618839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33"/>
          <p:cNvSpPr txBox="1">
            <a:spLocks noGrp="1"/>
          </p:cNvSpPr>
          <p:nvPr>
            <p:ph type="title"/>
          </p:nvPr>
        </p:nvSpPr>
        <p:spPr>
          <a:xfrm>
            <a:off x="1653972" y="212725"/>
            <a:ext cx="4783404" cy="8130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dirty="0"/>
              <a:t>S-SDLC (Secure Software Development Life Cycle)</a:t>
            </a:r>
          </a:p>
        </p:txBody>
      </p:sp>
      <p:sp>
        <p:nvSpPr>
          <p:cNvPr id="3" name="CuadroTexto 2">
            <a:extLst>
              <a:ext uri="{FF2B5EF4-FFF2-40B4-BE49-F238E27FC236}">
                <a16:creationId xmlns:a16="http://schemas.microsoft.com/office/drawing/2014/main" id="{008CC4A7-543B-48C2-AEAB-79435EF155DB}"/>
              </a:ext>
            </a:extLst>
          </p:cNvPr>
          <p:cNvSpPr txBox="1"/>
          <p:nvPr/>
        </p:nvSpPr>
        <p:spPr>
          <a:xfrm>
            <a:off x="329184" y="1025725"/>
            <a:ext cx="8290560" cy="5093702"/>
          </a:xfrm>
          <a:prstGeom prst="rect">
            <a:avLst/>
          </a:prstGeom>
          <a:noFill/>
        </p:spPr>
        <p:txBody>
          <a:bodyPr wrap="square" rtlCol="0">
            <a:spAutoFit/>
          </a:bodyPr>
          <a:lstStyle/>
          <a:p>
            <a:endParaRPr lang="es-MX" sz="2000" dirty="0"/>
          </a:p>
          <a:p>
            <a:r>
              <a:rPr lang="es-MX" sz="2000" dirty="0"/>
              <a:t>Se basa en verificar los requisitos de seguridad a lo largo de las distintas fases de construcción del software: análisis, diseño, desarrollo, pruebas y mantenimiento. </a:t>
            </a:r>
          </a:p>
          <a:p>
            <a:endParaRPr lang="es-MX" sz="2000" dirty="0"/>
          </a:p>
          <a:p>
            <a:endParaRPr lang="es-MX" sz="2000" dirty="0"/>
          </a:p>
          <a:p>
            <a:endParaRPr lang="es-MX" sz="2000" dirty="0"/>
          </a:p>
          <a:p>
            <a:endParaRPr lang="es-MX" sz="2000" dirty="0"/>
          </a:p>
          <a:p>
            <a:endParaRPr lang="es-MX" sz="2000" dirty="0"/>
          </a:p>
          <a:p>
            <a:endParaRPr lang="es-MX" sz="2000" dirty="0"/>
          </a:p>
          <a:p>
            <a:endParaRPr lang="es-MX" sz="2000" dirty="0"/>
          </a:p>
          <a:p>
            <a:endParaRPr lang="es-MX" sz="2000" dirty="0"/>
          </a:p>
          <a:p>
            <a:endParaRPr lang="es-MX" sz="2000" dirty="0"/>
          </a:p>
          <a:p>
            <a:endParaRPr lang="es-MX" sz="2000" dirty="0"/>
          </a:p>
          <a:p>
            <a:endParaRPr lang="es-MX" sz="500" dirty="0"/>
          </a:p>
          <a:p>
            <a:r>
              <a:rPr lang="es-MX" sz="2000" dirty="0"/>
              <a:t>Las claves del S-SDLC son la atención al detalle, para favorecer la identificación inmediata de las vulnerabilidades; y la mejora continua.</a:t>
            </a:r>
          </a:p>
        </p:txBody>
      </p:sp>
      <p:pic>
        <p:nvPicPr>
          <p:cNvPr id="6" name="Imagen 5">
            <a:extLst>
              <a:ext uri="{FF2B5EF4-FFF2-40B4-BE49-F238E27FC236}">
                <a16:creationId xmlns:a16="http://schemas.microsoft.com/office/drawing/2014/main" id="{79FC0674-DE8A-46D3-A366-2D49C4EFA52D}"/>
              </a:ext>
            </a:extLst>
          </p:cNvPr>
          <p:cNvPicPr>
            <a:picLocks noChangeAspect="1"/>
          </p:cNvPicPr>
          <p:nvPr/>
        </p:nvPicPr>
        <p:blipFill>
          <a:blip r:embed="rId3"/>
          <a:stretch>
            <a:fillRect/>
          </a:stretch>
        </p:blipFill>
        <p:spPr>
          <a:xfrm>
            <a:off x="0" y="2390668"/>
            <a:ext cx="9144000" cy="2902424"/>
          </a:xfrm>
          <a:prstGeom prst="rect">
            <a:avLst/>
          </a:prstGeom>
        </p:spPr>
      </p:pic>
    </p:spTree>
    <p:extLst>
      <p:ext uri="{BB962C8B-B14F-4D97-AF65-F5344CB8AC3E}">
        <p14:creationId xmlns:p14="http://schemas.microsoft.com/office/powerpoint/2010/main" val="13977746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33"/>
          <p:cNvSpPr txBox="1">
            <a:spLocks noGrp="1"/>
          </p:cNvSpPr>
          <p:nvPr>
            <p:ph type="title"/>
          </p:nvPr>
        </p:nvSpPr>
        <p:spPr>
          <a:xfrm>
            <a:off x="1653972" y="212725"/>
            <a:ext cx="4783404" cy="8130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dirty="0"/>
              <a:t>S-SDLC (Secure Software Development Life Cycle)</a:t>
            </a:r>
            <a:endParaRPr lang="es-ES_tradnl" dirty="0"/>
          </a:p>
        </p:txBody>
      </p:sp>
      <p:sp>
        <p:nvSpPr>
          <p:cNvPr id="3" name="CuadroTexto 2">
            <a:extLst>
              <a:ext uri="{FF2B5EF4-FFF2-40B4-BE49-F238E27FC236}">
                <a16:creationId xmlns:a16="http://schemas.microsoft.com/office/drawing/2014/main" id="{008CC4A7-543B-48C2-AEAB-79435EF155DB}"/>
              </a:ext>
            </a:extLst>
          </p:cNvPr>
          <p:cNvSpPr txBox="1"/>
          <p:nvPr/>
        </p:nvSpPr>
        <p:spPr>
          <a:xfrm>
            <a:off x="329184" y="1025725"/>
            <a:ext cx="8290560" cy="4431983"/>
          </a:xfrm>
          <a:prstGeom prst="rect">
            <a:avLst/>
          </a:prstGeom>
          <a:noFill/>
        </p:spPr>
        <p:txBody>
          <a:bodyPr wrap="square" rtlCol="0">
            <a:spAutoFit/>
          </a:bodyPr>
          <a:lstStyle/>
          <a:p>
            <a:endParaRPr lang="es-MX" sz="2000" dirty="0"/>
          </a:p>
          <a:p>
            <a:r>
              <a:rPr lang="es-MX" sz="2400" u="sng" dirty="0"/>
              <a:t>Actividades de seguridad identificadas </a:t>
            </a:r>
          </a:p>
          <a:p>
            <a:endParaRPr lang="es-MX" sz="2000" dirty="0"/>
          </a:p>
          <a:p>
            <a:pPr marL="342900" indent="-342900">
              <a:buFont typeface="Arial" panose="020B0604020202020204" pitchFamily="34" charset="0"/>
              <a:buChar char="•"/>
            </a:pPr>
            <a:r>
              <a:rPr lang="es-MX" sz="1800" dirty="0"/>
              <a:t>Estrategia y orientación (top 10 </a:t>
            </a:r>
            <a:r>
              <a:rPr lang="es-MX" sz="1800" dirty="0" err="1"/>
              <a:t>owasp</a:t>
            </a:r>
            <a:r>
              <a:rPr lang="es-MX" sz="1800" dirty="0"/>
              <a:t>, </a:t>
            </a:r>
            <a:r>
              <a:rPr lang="es-MX" sz="1800" dirty="0" err="1"/>
              <a:t>cert</a:t>
            </a:r>
            <a:r>
              <a:rPr lang="es-MX" sz="1800" dirty="0"/>
              <a:t>, </a:t>
            </a:r>
            <a:r>
              <a:rPr lang="es-MX" sz="1800" dirty="0" err="1"/>
              <a:t>cwe</a:t>
            </a:r>
            <a:r>
              <a:rPr lang="es-MX" sz="1800" dirty="0"/>
              <a:t>)</a:t>
            </a:r>
          </a:p>
          <a:p>
            <a:pPr marL="342900" indent="-342900">
              <a:buFont typeface="Arial" panose="020B0604020202020204" pitchFamily="34" charset="0"/>
              <a:buChar char="•"/>
            </a:pPr>
            <a:r>
              <a:rPr lang="es-MX" sz="1800" dirty="0"/>
              <a:t>Formación en seguridad de los grupos implicados en el desarrollo.</a:t>
            </a:r>
          </a:p>
          <a:p>
            <a:pPr marL="342900" indent="-342900">
              <a:buFont typeface="Arial" panose="020B0604020202020204" pitchFamily="34" charset="0"/>
              <a:buChar char="•"/>
            </a:pPr>
            <a:r>
              <a:rPr lang="es-MX" sz="1800" dirty="0"/>
              <a:t>Identificación y definición de riesgos de negocio del cliente.</a:t>
            </a:r>
          </a:p>
          <a:p>
            <a:pPr marL="342900" indent="-342900">
              <a:buFont typeface="Arial" panose="020B0604020202020204" pitchFamily="34" charset="0"/>
              <a:buChar char="•"/>
            </a:pPr>
            <a:r>
              <a:rPr lang="es-MX" sz="1800" dirty="0"/>
              <a:t>Obtención y validación de los requisitos de seguridad.</a:t>
            </a:r>
          </a:p>
          <a:p>
            <a:pPr marL="342900" indent="-342900">
              <a:buFont typeface="Arial" panose="020B0604020202020204" pitchFamily="34" charset="0"/>
              <a:buChar char="•"/>
            </a:pPr>
            <a:r>
              <a:rPr lang="es-MX" sz="1800" dirty="0"/>
              <a:t>Análisis y modelado de amenazas que proteja la superficie de ataques.</a:t>
            </a:r>
          </a:p>
          <a:p>
            <a:pPr marL="342900" indent="-342900">
              <a:buFont typeface="Arial" panose="020B0604020202020204" pitchFamily="34" charset="0"/>
              <a:buChar char="•"/>
            </a:pPr>
            <a:r>
              <a:rPr lang="es-MX" sz="1800" dirty="0"/>
              <a:t>Revisión del diseño.</a:t>
            </a:r>
          </a:p>
          <a:p>
            <a:pPr marL="342900" indent="-342900">
              <a:buFont typeface="Arial" panose="020B0604020202020204" pitchFamily="34" charset="0"/>
              <a:buChar char="•"/>
            </a:pPr>
            <a:r>
              <a:rPr lang="es-MX" sz="1800" dirty="0"/>
              <a:t>Revisión del código.</a:t>
            </a:r>
          </a:p>
          <a:p>
            <a:pPr marL="342900" indent="-342900">
              <a:buFont typeface="Arial" panose="020B0604020202020204" pitchFamily="34" charset="0"/>
              <a:buChar char="•"/>
            </a:pPr>
            <a:r>
              <a:rPr lang="es-MX" sz="1800" dirty="0" err="1"/>
              <a:t>Testing</a:t>
            </a:r>
            <a:r>
              <a:rPr lang="es-MX" sz="1800" dirty="0"/>
              <a:t> de seguridad.</a:t>
            </a:r>
          </a:p>
          <a:p>
            <a:pPr marL="342900" indent="-342900">
              <a:buFont typeface="Arial" panose="020B0604020202020204" pitchFamily="34" charset="0"/>
              <a:buChar char="•"/>
            </a:pPr>
            <a:r>
              <a:rPr lang="es-MX" sz="1800" dirty="0"/>
              <a:t>Validación de salidas garantizando la seguridad del código liberado.</a:t>
            </a:r>
          </a:p>
          <a:p>
            <a:pPr marL="342900" indent="-342900">
              <a:buFont typeface="Arial" panose="020B0604020202020204" pitchFamily="34" charset="0"/>
              <a:buChar char="•"/>
            </a:pPr>
            <a:r>
              <a:rPr lang="es-MX" sz="1800" dirty="0"/>
              <a:t>Evaluación y métricas confirmando el seguimiento de la seguridad.</a:t>
            </a:r>
          </a:p>
          <a:p>
            <a:pPr marL="342900" indent="-342900">
              <a:buFont typeface="Arial" panose="020B0604020202020204" pitchFamily="34" charset="0"/>
              <a:buChar char="•"/>
            </a:pPr>
            <a:r>
              <a:rPr lang="es-MX" sz="1800" dirty="0"/>
              <a:t>Implantación de un plan de respuesta a incidentes.</a:t>
            </a:r>
          </a:p>
          <a:p>
            <a:pPr marL="342900" indent="-342900">
              <a:buFont typeface="Arial" panose="020B0604020202020204" pitchFamily="34" charset="0"/>
              <a:buChar char="•"/>
            </a:pPr>
            <a:endParaRPr lang="es-MX" sz="2000" dirty="0"/>
          </a:p>
        </p:txBody>
      </p:sp>
    </p:spTree>
    <p:extLst>
      <p:ext uri="{BB962C8B-B14F-4D97-AF65-F5344CB8AC3E}">
        <p14:creationId xmlns:p14="http://schemas.microsoft.com/office/powerpoint/2010/main" val="30068275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33"/>
          <p:cNvSpPr txBox="1">
            <a:spLocks noGrp="1"/>
          </p:cNvSpPr>
          <p:nvPr>
            <p:ph type="title"/>
          </p:nvPr>
        </p:nvSpPr>
        <p:spPr>
          <a:xfrm>
            <a:off x="1653972" y="212725"/>
            <a:ext cx="4783404" cy="8130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dirty="0"/>
              <a:t>S-SDLC (Secure Software Development Life Cycle)</a:t>
            </a:r>
            <a:endParaRPr lang="es-ES_tradnl" dirty="0"/>
          </a:p>
        </p:txBody>
      </p:sp>
      <p:sp>
        <p:nvSpPr>
          <p:cNvPr id="3" name="CuadroTexto 2">
            <a:extLst>
              <a:ext uri="{FF2B5EF4-FFF2-40B4-BE49-F238E27FC236}">
                <a16:creationId xmlns:a16="http://schemas.microsoft.com/office/drawing/2014/main" id="{008CC4A7-543B-48C2-AEAB-79435EF155DB}"/>
              </a:ext>
            </a:extLst>
          </p:cNvPr>
          <p:cNvSpPr txBox="1"/>
          <p:nvPr/>
        </p:nvSpPr>
        <p:spPr>
          <a:xfrm>
            <a:off x="329184" y="1051125"/>
            <a:ext cx="8290560" cy="1015663"/>
          </a:xfrm>
          <a:prstGeom prst="rect">
            <a:avLst/>
          </a:prstGeom>
          <a:noFill/>
        </p:spPr>
        <p:txBody>
          <a:bodyPr wrap="square" rtlCol="0">
            <a:spAutoFit/>
          </a:bodyPr>
          <a:lstStyle/>
          <a:p>
            <a:endParaRPr lang="es-MX" sz="2000" dirty="0"/>
          </a:p>
          <a:p>
            <a:r>
              <a:rPr lang="es-MX" sz="2000" u="sng" dirty="0"/>
              <a:t>Actividades de seguridad identificadas divididas en 4 áreas de desarrollo</a:t>
            </a:r>
            <a:endParaRPr lang="es-MX" sz="2000" dirty="0"/>
          </a:p>
        </p:txBody>
      </p:sp>
      <p:sp>
        <p:nvSpPr>
          <p:cNvPr id="2" name="Rectángulo 1">
            <a:extLst>
              <a:ext uri="{FF2B5EF4-FFF2-40B4-BE49-F238E27FC236}">
                <a16:creationId xmlns:a16="http://schemas.microsoft.com/office/drawing/2014/main" id="{90B45773-CC80-4515-AAFE-693B699BA336}"/>
              </a:ext>
            </a:extLst>
          </p:cNvPr>
          <p:cNvSpPr/>
          <p:nvPr/>
        </p:nvSpPr>
        <p:spPr>
          <a:xfrm>
            <a:off x="603504" y="2386889"/>
            <a:ext cx="1548384" cy="738664"/>
          </a:xfrm>
          <a:prstGeom prst="rect">
            <a:avLst/>
          </a:prstGeom>
          <a:solidFill>
            <a:schemeClr val="accent4">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a:solidFill>
                  <a:schemeClr val="tx1"/>
                </a:solidFill>
              </a:rPr>
              <a:t>Políticas</a:t>
            </a:r>
          </a:p>
        </p:txBody>
      </p:sp>
      <p:sp>
        <p:nvSpPr>
          <p:cNvPr id="4" name="CuadroTexto 3">
            <a:extLst>
              <a:ext uri="{FF2B5EF4-FFF2-40B4-BE49-F238E27FC236}">
                <a16:creationId xmlns:a16="http://schemas.microsoft.com/office/drawing/2014/main" id="{27DB6B85-E63D-4EE1-8D32-0E1283FA5177}"/>
              </a:ext>
            </a:extLst>
          </p:cNvPr>
          <p:cNvSpPr txBox="1"/>
          <p:nvPr/>
        </p:nvSpPr>
        <p:spPr>
          <a:xfrm>
            <a:off x="3157728" y="2386889"/>
            <a:ext cx="5236464" cy="738664"/>
          </a:xfrm>
          <a:prstGeom prst="rect">
            <a:avLst/>
          </a:prstGeom>
          <a:noFill/>
        </p:spPr>
        <p:txBody>
          <a:bodyPr wrap="square" rtlCol="0">
            <a:spAutoFit/>
          </a:bodyPr>
          <a:lstStyle/>
          <a:p>
            <a:pPr marL="342900" indent="-342900">
              <a:buFont typeface="+mj-lt"/>
              <a:buAutoNum type="arabicPeriod"/>
            </a:pPr>
            <a:r>
              <a:rPr lang="es-MX" dirty="0">
                <a:solidFill>
                  <a:schemeClr val="tx1"/>
                </a:solidFill>
              </a:rPr>
              <a:t>Definición de objetivos y directrices globales y sectoriales. </a:t>
            </a:r>
          </a:p>
          <a:p>
            <a:pPr marL="342900" indent="-342900">
              <a:buFont typeface="+mj-lt"/>
              <a:buAutoNum type="arabicPeriod"/>
            </a:pPr>
            <a:r>
              <a:rPr lang="es-MX" dirty="0">
                <a:solidFill>
                  <a:schemeClr val="tx1"/>
                </a:solidFill>
              </a:rPr>
              <a:t>Implicación de todos los grupos. Formación. </a:t>
            </a:r>
          </a:p>
          <a:p>
            <a:pPr marL="342900" indent="-342900">
              <a:buFont typeface="+mj-lt"/>
              <a:buAutoNum type="arabicPeriod"/>
            </a:pPr>
            <a:r>
              <a:rPr lang="es-MX" dirty="0">
                <a:solidFill>
                  <a:schemeClr val="tx1"/>
                </a:solidFill>
              </a:rPr>
              <a:t>Conocimiento de los riesgos</a:t>
            </a:r>
            <a:endParaRPr lang="es-CL" dirty="0">
              <a:solidFill>
                <a:schemeClr val="tx1"/>
              </a:solidFill>
            </a:endParaRPr>
          </a:p>
        </p:txBody>
      </p:sp>
      <p:sp>
        <p:nvSpPr>
          <p:cNvPr id="6" name="Flecha: a la derecha 5">
            <a:extLst>
              <a:ext uri="{FF2B5EF4-FFF2-40B4-BE49-F238E27FC236}">
                <a16:creationId xmlns:a16="http://schemas.microsoft.com/office/drawing/2014/main" id="{6BDAA022-D7A4-48D5-A37B-A04744CE99FF}"/>
              </a:ext>
            </a:extLst>
          </p:cNvPr>
          <p:cNvSpPr/>
          <p:nvPr/>
        </p:nvSpPr>
        <p:spPr>
          <a:xfrm>
            <a:off x="2319528" y="2562673"/>
            <a:ext cx="789432" cy="387096"/>
          </a:xfrm>
          <a:prstGeom prst="rightArrow">
            <a:avLst/>
          </a:prstGeom>
          <a:solidFill>
            <a:schemeClr val="accent4">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solidFill>
                <a:schemeClr val="tx1"/>
              </a:solidFill>
            </a:endParaRPr>
          </a:p>
        </p:txBody>
      </p:sp>
      <p:sp>
        <p:nvSpPr>
          <p:cNvPr id="8" name="Rectángulo 7">
            <a:extLst>
              <a:ext uri="{FF2B5EF4-FFF2-40B4-BE49-F238E27FC236}">
                <a16:creationId xmlns:a16="http://schemas.microsoft.com/office/drawing/2014/main" id="{215C4810-E0BD-4C71-82A0-5A16F943E980}"/>
              </a:ext>
            </a:extLst>
          </p:cNvPr>
          <p:cNvSpPr/>
          <p:nvPr/>
        </p:nvSpPr>
        <p:spPr>
          <a:xfrm>
            <a:off x="599364" y="3375673"/>
            <a:ext cx="1548384" cy="738664"/>
          </a:xfrm>
          <a:prstGeom prst="rect">
            <a:avLst/>
          </a:prstGeom>
          <a:solidFill>
            <a:schemeClr val="accent3">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dirty="0">
                <a:solidFill>
                  <a:schemeClr val="tx1"/>
                </a:solidFill>
              </a:rPr>
              <a:t>Metodología SDL</a:t>
            </a:r>
          </a:p>
        </p:txBody>
      </p:sp>
      <p:sp>
        <p:nvSpPr>
          <p:cNvPr id="9" name="CuadroTexto 8">
            <a:extLst>
              <a:ext uri="{FF2B5EF4-FFF2-40B4-BE49-F238E27FC236}">
                <a16:creationId xmlns:a16="http://schemas.microsoft.com/office/drawing/2014/main" id="{DD392E3E-F789-4F99-A859-5660E3D4841A}"/>
              </a:ext>
            </a:extLst>
          </p:cNvPr>
          <p:cNvSpPr txBox="1"/>
          <p:nvPr/>
        </p:nvSpPr>
        <p:spPr>
          <a:xfrm>
            <a:off x="3153588" y="3375673"/>
            <a:ext cx="5236464" cy="738664"/>
          </a:xfrm>
          <a:prstGeom prst="rect">
            <a:avLst/>
          </a:prstGeom>
          <a:noFill/>
        </p:spPr>
        <p:txBody>
          <a:bodyPr wrap="square" rtlCol="0">
            <a:spAutoFit/>
          </a:bodyPr>
          <a:lstStyle/>
          <a:p>
            <a:pPr marL="342900" indent="-342900">
              <a:buFont typeface="+mj-lt"/>
              <a:buAutoNum type="arabicPeriod"/>
            </a:pPr>
            <a:r>
              <a:rPr lang="es-MX" dirty="0">
                <a:solidFill>
                  <a:schemeClr val="tx1"/>
                </a:solidFill>
              </a:rPr>
              <a:t>Construcción de software seguro por defecto:</a:t>
            </a:r>
          </a:p>
          <a:p>
            <a:pPr marL="342900" indent="-342900">
              <a:buFont typeface="+mj-lt"/>
              <a:buAutoNum type="arabicPeriod"/>
            </a:pPr>
            <a:r>
              <a:rPr lang="es-MX" dirty="0">
                <a:solidFill>
                  <a:schemeClr val="tx1"/>
                </a:solidFill>
              </a:rPr>
              <a:t>Requisitos, Modelado de amenazas. Diseño</a:t>
            </a:r>
          </a:p>
          <a:p>
            <a:pPr marL="342900" indent="-342900">
              <a:buFont typeface="+mj-lt"/>
              <a:buAutoNum type="arabicPeriod"/>
            </a:pPr>
            <a:r>
              <a:rPr lang="es-MX" dirty="0">
                <a:solidFill>
                  <a:schemeClr val="tx1"/>
                </a:solidFill>
              </a:rPr>
              <a:t>seguro. Análisis de código. </a:t>
            </a:r>
            <a:r>
              <a:rPr lang="es-MX" dirty="0" err="1">
                <a:solidFill>
                  <a:schemeClr val="tx1"/>
                </a:solidFill>
              </a:rPr>
              <a:t>Testing</a:t>
            </a:r>
            <a:r>
              <a:rPr lang="es-MX" dirty="0">
                <a:solidFill>
                  <a:schemeClr val="tx1"/>
                </a:solidFill>
              </a:rPr>
              <a:t> de seguridad.</a:t>
            </a:r>
          </a:p>
        </p:txBody>
      </p:sp>
      <p:sp>
        <p:nvSpPr>
          <p:cNvPr id="10" name="Flecha: a la derecha 9">
            <a:extLst>
              <a:ext uri="{FF2B5EF4-FFF2-40B4-BE49-F238E27FC236}">
                <a16:creationId xmlns:a16="http://schemas.microsoft.com/office/drawing/2014/main" id="{36C486B3-C4DF-4266-B068-8FA9A34DBB75}"/>
              </a:ext>
            </a:extLst>
          </p:cNvPr>
          <p:cNvSpPr/>
          <p:nvPr/>
        </p:nvSpPr>
        <p:spPr>
          <a:xfrm>
            <a:off x="2315388" y="3551457"/>
            <a:ext cx="789432" cy="387096"/>
          </a:xfrm>
          <a:prstGeom prst="rightArrow">
            <a:avLst/>
          </a:prstGeom>
          <a:solidFill>
            <a:schemeClr val="accent3">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solidFill>
                <a:schemeClr val="tx1"/>
              </a:solidFill>
            </a:endParaRPr>
          </a:p>
        </p:txBody>
      </p:sp>
      <p:sp>
        <p:nvSpPr>
          <p:cNvPr id="11" name="Rectángulo 10">
            <a:extLst>
              <a:ext uri="{FF2B5EF4-FFF2-40B4-BE49-F238E27FC236}">
                <a16:creationId xmlns:a16="http://schemas.microsoft.com/office/drawing/2014/main" id="{67E5D140-BED1-419F-8FDB-D390EFC8EBFC}"/>
              </a:ext>
            </a:extLst>
          </p:cNvPr>
          <p:cNvSpPr/>
          <p:nvPr/>
        </p:nvSpPr>
        <p:spPr>
          <a:xfrm>
            <a:off x="599364" y="4364457"/>
            <a:ext cx="1548384" cy="738664"/>
          </a:xfrm>
          <a:prstGeom prst="rect">
            <a:avLst/>
          </a:prstGeom>
          <a:solidFill>
            <a:schemeClr val="accent2">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dirty="0">
                <a:solidFill>
                  <a:schemeClr val="tx1"/>
                </a:solidFill>
              </a:rPr>
              <a:t>Supervisión</a:t>
            </a:r>
          </a:p>
        </p:txBody>
      </p:sp>
      <p:sp>
        <p:nvSpPr>
          <p:cNvPr id="12" name="CuadroTexto 11">
            <a:extLst>
              <a:ext uri="{FF2B5EF4-FFF2-40B4-BE49-F238E27FC236}">
                <a16:creationId xmlns:a16="http://schemas.microsoft.com/office/drawing/2014/main" id="{7138D80B-6FFA-4ED0-BC5A-26FF706750C5}"/>
              </a:ext>
            </a:extLst>
          </p:cNvPr>
          <p:cNvSpPr txBox="1"/>
          <p:nvPr/>
        </p:nvSpPr>
        <p:spPr>
          <a:xfrm>
            <a:off x="3153588" y="4364457"/>
            <a:ext cx="5236464" cy="738664"/>
          </a:xfrm>
          <a:prstGeom prst="rect">
            <a:avLst/>
          </a:prstGeom>
          <a:noFill/>
        </p:spPr>
        <p:txBody>
          <a:bodyPr wrap="square" rtlCol="0">
            <a:spAutoFit/>
          </a:bodyPr>
          <a:lstStyle/>
          <a:p>
            <a:pPr marL="342900" indent="-342900">
              <a:buFont typeface="+mj-lt"/>
              <a:buAutoNum type="arabicPeriod"/>
            </a:pPr>
            <a:r>
              <a:rPr lang="es-MX" dirty="0">
                <a:solidFill>
                  <a:schemeClr val="tx1"/>
                </a:solidFill>
              </a:rPr>
              <a:t>Evaluación continua.</a:t>
            </a:r>
          </a:p>
          <a:p>
            <a:pPr marL="342900" indent="-342900">
              <a:buFont typeface="+mj-lt"/>
              <a:buAutoNum type="arabicPeriod"/>
            </a:pPr>
            <a:r>
              <a:rPr lang="es-MX" dirty="0">
                <a:solidFill>
                  <a:schemeClr val="tx1"/>
                </a:solidFill>
              </a:rPr>
              <a:t>Cumplimiento de seguridad.</a:t>
            </a:r>
          </a:p>
          <a:p>
            <a:pPr marL="342900" indent="-342900">
              <a:buFont typeface="+mj-lt"/>
              <a:buAutoNum type="arabicPeriod"/>
            </a:pPr>
            <a:r>
              <a:rPr lang="es-MX" dirty="0">
                <a:solidFill>
                  <a:schemeClr val="tx1"/>
                </a:solidFill>
              </a:rPr>
              <a:t>Conocimiento instantáneo del estado.</a:t>
            </a:r>
            <a:endParaRPr lang="es-CL" dirty="0">
              <a:solidFill>
                <a:schemeClr val="tx1"/>
              </a:solidFill>
            </a:endParaRPr>
          </a:p>
        </p:txBody>
      </p:sp>
      <p:sp>
        <p:nvSpPr>
          <p:cNvPr id="13" name="Flecha: a la derecha 12">
            <a:extLst>
              <a:ext uri="{FF2B5EF4-FFF2-40B4-BE49-F238E27FC236}">
                <a16:creationId xmlns:a16="http://schemas.microsoft.com/office/drawing/2014/main" id="{DB45485B-4F18-4FD8-B96E-A44000415205}"/>
              </a:ext>
            </a:extLst>
          </p:cNvPr>
          <p:cNvSpPr/>
          <p:nvPr/>
        </p:nvSpPr>
        <p:spPr>
          <a:xfrm>
            <a:off x="2315388" y="4540241"/>
            <a:ext cx="789432" cy="387096"/>
          </a:xfrm>
          <a:prstGeom prst="rightArrow">
            <a:avLst/>
          </a:prstGeom>
          <a:solidFill>
            <a:schemeClr val="accent2">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solidFill>
                <a:schemeClr val="tx1"/>
              </a:solidFill>
            </a:endParaRPr>
          </a:p>
        </p:txBody>
      </p:sp>
      <p:sp>
        <p:nvSpPr>
          <p:cNvPr id="14" name="Rectángulo 13">
            <a:extLst>
              <a:ext uri="{FF2B5EF4-FFF2-40B4-BE49-F238E27FC236}">
                <a16:creationId xmlns:a16="http://schemas.microsoft.com/office/drawing/2014/main" id="{F1524397-A0D9-4FE2-BE96-8EB2ED224074}"/>
              </a:ext>
            </a:extLst>
          </p:cNvPr>
          <p:cNvSpPr/>
          <p:nvPr/>
        </p:nvSpPr>
        <p:spPr>
          <a:xfrm>
            <a:off x="599364" y="5353241"/>
            <a:ext cx="1548384" cy="738664"/>
          </a:xfrm>
          <a:prstGeom prst="rect">
            <a:avLst/>
          </a:prstGeom>
          <a:solidFill>
            <a:srgbClr val="E2F7C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dirty="0">
                <a:solidFill>
                  <a:schemeClr val="tx1"/>
                </a:solidFill>
              </a:rPr>
              <a:t>Observatorio</a:t>
            </a:r>
          </a:p>
        </p:txBody>
      </p:sp>
      <p:sp>
        <p:nvSpPr>
          <p:cNvPr id="15" name="CuadroTexto 14">
            <a:extLst>
              <a:ext uri="{FF2B5EF4-FFF2-40B4-BE49-F238E27FC236}">
                <a16:creationId xmlns:a16="http://schemas.microsoft.com/office/drawing/2014/main" id="{66E07FA4-3328-42B5-9065-3C22547E3054}"/>
              </a:ext>
            </a:extLst>
          </p:cNvPr>
          <p:cNvSpPr txBox="1"/>
          <p:nvPr/>
        </p:nvSpPr>
        <p:spPr>
          <a:xfrm>
            <a:off x="3153588" y="5353241"/>
            <a:ext cx="5236464" cy="738664"/>
          </a:xfrm>
          <a:prstGeom prst="rect">
            <a:avLst/>
          </a:prstGeom>
          <a:noFill/>
        </p:spPr>
        <p:txBody>
          <a:bodyPr wrap="square" rtlCol="0">
            <a:spAutoFit/>
          </a:bodyPr>
          <a:lstStyle/>
          <a:p>
            <a:pPr marL="342900" indent="-342900">
              <a:buFont typeface="+mj-lt"/>
              <a:buAutoNum type="arabicPeriod"/>
            </a:pPr>
            <a:r>
              <a:rPr lang="es-MX" dirty="0">
                <a:solidFill>
                  <a:schemeClr val="tx1"/>
                </a:solidFill>
              </a:rPr>
              <a:t>Nuevos tipos de ataques y vulnerabilidades.</a:t>
            </a:r>
          </a:p>
          <a:p>
            <a:pPr marL="342900" indent="-342900">
              <a:buFont typeface="+mj-lt"/>
              <a:buAutoNum type="arabicPeriod"/>
            </a:pPr>
            <a:r>
              <a:rPr lang="es-MX" dirty="0">
                <a:solidFill>
                  <a:schemeClr val="tx1"/>
                </a:solidFill>
              </a:rPr>
              <a:t>Aprendizaje continuo.</a:t>
            </a:r>
          </a:p>
          <a:p>
            <a:pPr marL="342900" indent="-342900">
              <a:buFont typeface="+mj-lt"/>
              <a:buAutoNum type="arabicPeriod"/>
            </a:pPr>
            <a:r>
              <a:rPr lang="es-MX" dirty="0">
                <a:solidFill>
                  <a:schemeClr val="tx1"/>
                </a:solidFill>
              </a:rPr>
              <a:t>Convertir medidas reactivas en preventivas.</a:t>
            </a:r>
            <a:endParaRPr lang="es-CL" dirty="0">
              <a:solidFill>
                <a:schemeClr val="tx1"/>
              </a:solidFill>
            </a:endParaRPr>
          </a:p>
        </p:txBody>
      </p:sp>
      <p:sp>
        <p:nvSpPr>
          <p:cNvPr id="16" name="Flecha: a la derecha 15">
            <a:extLst>
              <a:ext uri="{FF2B5EF4-FFF2-40B4-BE49-F238E27FC236}">
                <a16:creationId xmlns:a16="http://schemas.microsoft.com/office/drawing/2014/main" id="{7A2AB5F8-019E-42F9-814B-EDBC985B6049}"/>
              </a:ext>
            </a:extLst>
          </p:cNvPr>
          <p:cNvSpPr/>
          <p:nvPr/>
        </p:nvSpPr>
        <p:spPr>
          <a:xfrm>
            <a:off x="2315388" y="5529025"/>
            <a:ext cx="789432" cy="387096"/>
          </a:xfrm>
          <a:prstGeom prst="rightArrow">
            <a:avLst/>
          </a:prstGeom>
          <a:solidFill>
            <a:srgbClr val="E2F7C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solidFill>
                <a:schemeClr val="tx1"/>
              </a:solidFill>
            </a:endParaRPr>
          </a:p>
        </p:txBody>
      </p:sp>
    </p:spTree>
    <p:extLst>
      <p:ext uri="{BB962C8B-B14F-4D97-AF65-F5344CB8AC3E}">
        <p14:creationId xmlns:p14="http://schemas.microsoft.com/office/powerpoint/2010/main" val="25423554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548035E2-9379-2346-A89D-675F58CEB28A}"/>
              </a:ext>
            </a:extLst>
          </p:cNvPr>
          <p:cNvSpPr>
            <a:spLocks noGrp="1"/>
          </p:cNvSpPr>
          <p:nvPr>
            <p:ph type="title"/>
          </p:nvPr>
        </p:nvSpPr>
        <p:spPr>
          <a:xfrm>
            <a:off x="2260600" y="2041050"/>
            <a:ext cx="6883400" cy="3115150"/>
          </a:xfrm>
        </p:spPr>
        <p:txBody>
          <a:bodyPr/>
          <a:lstStyle/>
          <a:p>
            <a:r>
              <a:rPr lang="en-US" dirty="0"/>
              <a:t>CLASP </a:t>
            </a:r>
            <a:br>
              <a:rPr lang="en-US" dirty="0"/>
            </a:br>
            <a:r>
              <a:rPr lang="en-US" dirty="0"/>
              <a:t>(Comprehensive Lightweight Application Security Process)</a:t>
            </a:r>
          </a:p>
        </p:txBody>
      </p:sp>
    </p:spTree>
    <p:extLst>
      <p:ext uri="{BB962C8B-B14F-4D97-AF65-F5344CB8AC3E}">
        <p14:creationId xmlns:p14="http://schemas.microsoft.com/office/powerpoint/2010/main" val="33404164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33"/>
          <p:cNvSpPr txBox="1">
            <a:spLocks noGrp="1"/>
          </p:cNvSpPr>
          <p:nvPr>
            <p:ph type="title"/>
          </p:nvPr>
        </p:nvSpPr>
        <p:spPr>
          <a:xfrm>
            <a:off x="1653972" y="212725"/>
            <a:ext cx="4783404" cy="8130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dirty="0"/>
              <a:t>CLASP </a:t>
            </a:r>
            <a:endParaRPr lang="es-ES_tradnl" dirty="0"/>
          </a:p>
        </p:txBody>
      </p:sp>
      <p:sp>
        <p:nvSpPr>
          <p:cNvPr id="3" name="CuadroTexto 2">
            <a:extLst>
              <a:ext uri="{FF2B5EF4-FFF2-40B4-BE49-F238E27FC236}">
                <a16:creationId xmlns:a16="http://schemas.microsoft.com/office/drawing/2014/main" id="{008CC4A7-543B-48C2-AEAB-79435EF155DB}"/>
              </a:ext>
            </a:extLst>
          </p:cNvPr>
          <p:cNvSpPr txBox="1"/>
          <p:nvPr/>
        </p:nvSpPr>
        <p:spPr>
          <a:xfrm>
            <a:off x="329184" y="1267968"/>
            <a:ext cx="8290560" cy="3170099"/>
          </a:xfrm>
          <a:prstGeom prst="rect">
            <a:avLst/>
          </a:prstGeom>
          <a:noFill/>
        </p:spPr>
        <p:txBody>
          <a:bodyPr wrap="square" rtlCol="0">
            <a:spAutoFit/>
          </a:bodyPr>
          <a:lstStyle/>
          <a:p>
            <a:pPr algn="just"/>
            <a:r>
              <a:rPr lang="es-MX" sz="2000" dirty="0"/>
              <a:t>Es un conjunto de piezas, el cual podría ser integrado en otros procesos de desarrollo de software. </a:t>
            </a:r>
          </a:p>
          <a:p>
            <a:pPr algn="just"/>
            <a:endParaRPr lang="es-MX" sz="2000" dirty="0"/>
          </a:p>
          <a:p>
            <a:pPr algn="just"/>
            <a:r>
              <a:rPr lang="es-MX" sz="2000" dirty="0"/>
              <a:t>Tiene ciertas propiedades como son su fácil adopción a otros entornos y la eficiencia. </a:t>
            </a:r>
          </a:p>
          <a:p>
            <a:pPr algn="just"/>
            <a:endParaRPr lang="es-MX" sz="2000" dirty="0"/>
          </a:p>
          <a:p>
            <a:pPr algn="just"/>
            <a:r>
              <a:rPr lang="es-MX" sz="2000" dirty="0"/>
              <a:t>Su fuerte es la riqueza de recursos de seguridad que dispone, lo cual deberá ser implementado en las actividades del SDLC. </a:t>
            </a:r>
          </a:p>
          <a:p>
            <a:pPr algn="just"/>
            <a:endParaRPr lang="es-MX" sz="2000" dirty="0"/>
          </a:p>
          <a:p>
            <a:pPr algn="just"/>
            <a:r>
              <a:rPr lang="es-MX" sz="2000" dirty="0"/>
              <a:t>Tiene esta fuerza debido a que OWASP está detrás de ello. </a:t>
            </a:r>
          </a:p>
        </p:txBody>
      </p:sp>
      <p:sp>
        <p:nvSpPr>
          <p:cNvPr id="5" name="CuadroTexto 4">
            <a:extLst>
              <a:ext uri="{FF2B5EF4-FFF2-40B4-BE49-F238E27FC236}">
                <a16:creationId xmlns:a16="http://schemas.microsoft.com/office/drawing/2014/main" id="{F289A70E-3A05-4955-8D0D-557F4686DCE1}"/>
              </a:ext>
            </a:extLst>
          </p:cNvPr>
          <p:cNvSpPr txBox="1"/>
          <p:nvPr/>
        </p:nvSpPr>
        <p:spPr>
          <a:xfrm>
            <a:off x="329184" y="6383665"/>
            <a:ext cx="7540752" cy="523220"/>
          </a:xfrm>
          <a:prstGeom prst="rect">
            <a:avLst/>
          </a:prstGeom>
          <a:noFill/>
        </p:spPr>
        <p:txBody>
          <a:bodyPr wrap="square">
            <a:spAutoFit/>
          </a:bodyPr>
          <a:lstStyle/>
          <a:p>
            <a:r>
              <a:rPr lang="es-CL" dirty="0"/>
              <a:t>Fuente: </a:t>
            </a:r>
            <a:r>
              <a:rPr lang="es-CL" dirty="0">
                <a:hlinkClick r:id="rId3"/>
              </a:rPr>
              <a:t>https://www.flu-project.com/2014/05/ciclos-de-vida-del-software-seguros-s_19.html</a:t>
            </a:r>
            <a:endParaRPr lang="es-CL" dirty="0"/>
          </a:p>
          <a:p>
            <a:endParaRPr lang="es-CL" dirty="0"/>
          </a:p>
        </p:txBody>
      </p:sp>
      <p:pic>
        <p:nvPicPr>
          <p:cNvPr id="6" name="Imagen 5">
            <a:extLst>
              <a:ext uri="{FF2B5EF4-FFF2-40B4-BE49-F238E27FC236}">
                <a16:creationId xmlns:a16="http://schemas.microsoft.com/office/drawing/2014/main" id="{643DB1C9-8DCC-4DA7-96F7-3100D0245760}"/>
              </a:ext>
            </a:extLst>
          </p:cNvPr>
          <p:cNvPicPr>
            <a:picLocks noChangeAspect="1"/>
          </p:cNvPicPr>
          <p:nvPr/>
        </p:nvPicPr>
        <p:blipFill>
          <a:blip r:embed="rId4"/>
          <a:stretch>
            <a:fillRect/>
          </a:stretch>
        </p:blipFill>
        <p:spPr>
          <a:xfrm>
            <a:off x="2536973" y="4680310"/>
            <a:ext cx="4070053" cy="1288129"/>
          </a:xfrm>
          <a:prstGeom prst="rect">
            <a:avLst/>
          </a:prstGeom>
        </p:spPr>
      </p:pic>
    </p:spTree>
    <p:extLst>
      <p:ext uri="{BB962C8B-B14F-4D97-AF65-F5344CB8AC3E}">
        <p14:creationId xmlns:p14="http://schemas.microsoft.com/office/powerpoint/2010/main" val="3332784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33"/>
          <p:cNvSpPr txBox="1">
            <a:spLocks noGrp="1"/>
          </p:cNvSpPr>
          <p:nvPr>
            <p:ph type="title"/>
          </p:nvPr>
        </p:nvSpPr>
        <p:spPr>
          <a:xfrm>
            <a:off x="1653972" y="212725"/>
            <a:ext cx="4783404" cy="8130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dirty="0"/>
              <a:t>CLASP</a:t>
            </a:r>
            <a:endParaRPr lang="es-ES_tradnl" dirty="0"/>
          </a:p>
        </p:txBody>
      </p:sp>
      <p:sp>
        <p:nvSpPr>
          <p:cNvPr id="3" name="CuadroTexto 2">
            <a:extLst>
              <a:ext uri="{FF2B5EF4-FFF2-40B4-BE49-F238E27FC236}">
                <a16:creationId xmlns:a16="http://schemas.microsoft.com/office/drawing/2014/main" id="{008CC4A7-543B-48C2-AEAB-79435EF155DB}"/>
              </a:ext>
            </a:extLst>
          </p:cNvPr>
          <p:cNvSpPr txBox="1"/>
          <p:nvPr/>
        </p:nvSpPr>
        <p:spPr>
          <a:xfrm>
            <a:off x="329184" y="1267968"/>
            <a:ext cx="8290560" cy="3939540"/>
          </a:xfrm>
          <a:prstGeom prst="rect">
            <a:avLst/>
          </a:prstGeom>
          <a:noFill/>
        </p:spPr>
        <p:txBody>
          <a:bodyPr wrap="square" rtlCol="0">
            <a:spAutoFit/>
          </a:bodyPr>
          <a:lstStyle/>
          <a:p>
            <a:pPr algn="just"/>
            <a:r>
              <a:rPr lang="es-MX" sz="2000" dirty="0"/>
              <a:t>CLASP se organiza en vistas, de las cuales dispone de cinco. </a:t>
            </a:r>
          </a:p>
          <a:p>
            <a:pPr algn="just"/>
            <a:endParaRPr lang="es-MX" sz="2000" dirty="0"/>
          </a:p>
          <a:p>
            <a:pPr marL="342900" indent="-342900" algn="just">
              <a:lnSpc>
                <a:spcPct val="150000"/>
              </a:lnSpc>
              <a:buFont typeface="Arial" panose="020B0604020202020204" pitchFamily="34" charset="0"/>
              <a:buChar char="•"/>
            </a:pPr>
            <a:r>
              <a:rPr lang="es-MX" sz="2000" dirty="0"/>
              <a:t>Vista de conceptos (</a:t>
            </a:r>
            <a:r>
              <a:rPr lang="es-MX" sz="2000" dirty="0" err="1"/>
              <a:t>Concepts</a:t>
            </a:r>
            <a:r>
              <a:rPr lang="es-MX" sz="2000" dirty="0"/>
              <a:t> </a:t>
            </a:r>
            <a:r>
              <a:rPr lang="es-MX" sz="2000" dirty="0" err="1"/>
              <a:t>view</a:t>
            </a:r>
            <a:r>
              <a:rPr lang="es-MX" sz="2000" dirty="0"/>
              <a:t>)</a:t>
            </a:r>
          </a:p>
          <a:p>
            <a:pPr marL="342900" indent="-342900" algn="just">
              <a:lnSpc>
                <a:spcPct val="150000"/>
              </a:lnSpc>
              <a:buFont typeface="Arial" panose="020B0604020202020204" pitchFamily="34" charset="0"/>
              <a:buChar char="•"/>
            </a:pPr>
            <a:r>
              <a:rPr lang="es-MX" sz="2000" dirty="0"/>
              <a:t>Vista basada en roles (Role-</a:t>
            </a:r>
            <a:r>
              <a:rPr lang="es-MX" sz="2000" dirty="0" err="1"/>
              <a:t>Based</a:t>
            </a:r>
            <a:r>
              <a:rPr lang="es-MX" sz="2000" dirty="0"/>
              <a:t> </a:t>
            </a:r>
            <a:r>
              <a:rPr lang="es-MX" sz="2000" dirty="0" err="1"/>
              <a:t>view</a:t>
            </a:r>
            <a:r>
              <a:rPr lang="es-MX" sz="2000" dirty="0"/>
              <a:t>)</a:t>
            </a:r>
          </a:p>
          <a:p>
            <a:pPr marL="342900" indent="-342900" algn="just">
              <a:lnSpc>
                <a:spcPct val="150000"/>
              </a:lnSpc>
              <a:buFont typeface="Arial" panose="020B0604020202020204" pitchFamily="34" charset="0"/>
              <a:buChar char="•"/>
            </a:pPr>
            <a:r>
              <a:rPr lang="es-MX" sz="2000" dirty="0"/>
              <a:t>Vista Actividades-Auditoria (</a:t>
            </a:r>
            <a:r>
              <a:rPr lang="es-MX" sz="2000" dirty="0" err="1"/>
              <a:t>Activity-Assesment</a:t>
            </a:r>
            <a:r>
              <a:rPr lang="es-MX" sz="2000" dirty="0"/>
              <a:t> </a:t>
            </a:r>
            <a:r>
              <a:rPr lang="es-MX" sz="2000" dirty="0" err="1"/>
              <a:t>view</a:t>
            </a:r>
            <a:r>
              <a:rPr lang="es-MX" sz="2000" dirty="0"/>
              <a:t>)</a:t>
            </a:r>
          </a:p>
          <a:p>
            <a:pPr marL="342900" indent="-342900" algn="just">
              <a:lnSpc>
                <a:spcPct val="150000"/>
              </a:lnSpc>
              <a:buFont typeface="Arial" panose="020B0604020202020204" pitchFamily="34" charset="0"/>
              <a:buChar char="•"/>
            </a:pPr>
            <a:r>
              <a:rPr lang="es-MX" sz="2000" dirty="0"/>
              <a:t>Vista implementación de actividades (</a:t>
            </a:r>
            <a:r>
              <a:rPr lang="es-MX" sz="2000" dirty="0" err="1"/>
              <a:t>Activity-Implementation</a:t>
            </a:r>
            <a:r>
              <a:rPr lang="es-MX" sz="2000" dirty="0"/>
              <a:t> </a:t>
            </a:r>
            <a:r>
              <a:rPr lang="es-MX" sz="2000" dirty="0" err="1"/>
              <a:t>view</a:t>
            </a:r>
            <a:r>
              <a:rPr lang="es-MX" sz="2000" dirty="0"/>
              <a:t>)</a:t>
            </a:r>
          </a:p>
          <a:p>
            <a:pPr marL="342900" indent="-342900" algn="just">
              <a:lnSpc>
                <a:spcPct val="150000"/>
              </a:lnSpc>
              <a:buFont typeface="Arial" panose="020B0604020202020204" pitchFamily="34" charset="0"/>
              <a:buChar char="•"/>
            </a:pPr>
            <a:r>
              <a:rPr lang="es-MX" sz="2000" dirty="0"/>
              <a:t>Vista de vulnerabilidades (</a:t>
            </a:r>
            <a:r>
              <a:rPr lang="es-MX" sz="2000" dirty="0" err="1"/>
              <a:t>Vulnerability</a:t>
            </a:r>
            <a:r>
              <a:rPr lang="es-MX" sz="2000" dirty="0"/>
              <a:t> </a:t>
            </a:r>
            <a:r>
              <a:rPr lang="es-MX" sz="2000" dirty="0" err="1"/>
              <a:t>view</a:t>
            </a:r>
            <a:r>
              <a:rPr lang="es-MX" sz="2000" dirty="0"/>
              <a:t>)</a:t>
            </a:r>
          </a:p>
          <a:p>
            <a:pPr algn="just"/>
            <a:endParaRPr lang="es-MX" sz="2000" dirty="0"/>
          </a:p>
          <a:p>
            <a:pPr algn="just"/>
            <a:r>
              <a:rPr lang="es-MX" sz="2000" dirty="0"/>
              <a:t>Todas las vistas se </a:t>
            </a:r>
            <a:r>
              <a:rPr lang="es-MX" sz="2000" b="1" dirty="0"/>
              <a:t>interconectan entre sí</a:t>
            </a:r>
            <a:r>
              <a:rPr lang="es-MX" sz="2000" dirty="0"/>
              <a:t>, y este detalle es importante. </a:t>
            </a:r>
          </a:p>
        </p:txBody>
      </p:sp>
      <p:sp>
        <p:nvSpPr>
          <p:cNvPr id="5" name="CuadroTexto 4">
            <a:extLst>
              <a:ext uri="{FF2B5EF4-FFF2-40B4-BE49-F238E27FC236}">
                <a16:creationId xmlns:a16="http://schemas.microsoft.com/office/drawing/2014/main" id="{F289A70E-3A05-4955-8D0D-557F4686DCE1}"/>
              </a:ext>
            </a:extLst>
          </p:cNvPr>
          <p:cNvSpPr txBox="1"/>
          <p:nvPr/>
        </p:nvSpPr>
        <p:spPr>
          <a:xfrm>
            <a:off x="329184" y="6347480"/>
            <a:ext cx="7540752" cy="523220"/>
          </a:xfrm>
          <a:prstGeom prst="rect">
            <a:avLst/>
          </a:prstGeom>
          <a:noFill/>
        </p:spPr>
        <p:txBody>
          <a:bodyPr wrap="square">
            <a:spAutoFit/>
          </a:bodyPr>
          <a:lstStyle/>
          <a:p>
            <a:r>
              <a:rPr lang="es-CL" dirty="0"/>
              <a:t>Fuente: </a:t>
            </a:r>
            <a:r>
              <a:rPr lang="es-CL" dirty="0">
                <a:hlinkClick r:id="rId3"/>
              </a:rPr>
              <a:t>https://www.flu-project.com/2014/05/ciclos-de-vida-del-software-seguros-s_19.html</a:t>
            </a:r>
            <a:endParaRPr lang="es-CL" dirty="0"/>
          </a:p>
          <a:p>
            <a:endParaRPr lang="es-CL" dirty="0"/>
          </a:p>
        </p:txBody>
      </p:sp>
    </p:spTree>
    <p:extLst>
      <p:ext uri="{BB962C8B-B14F-4D97-AF65-F5344CB8AC3E}">
        <p14:creationId xmlns:p14="http://schemas.microsoft.com/office/powerpoint/2010/main" val="23334690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33"/>
          <p:cNvSpPr txBox="1">
            <a:spLocks noGrp="1"/>
          </p:cNvSpPr>
          <p:nvPr>
            <p:ph type="title"/>
          </p:nvPr>
        </p:nvSpPr>
        <p:spPr>
          <a:xfrm>
            <a:off x="1653972" y="212725"/>
            <a:ext cx="4783404" cy="8130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dirty="0"/>
              <a:t>CLASP</a:t>
            </a:r>
            <a:endParaRPr lang="es-ES_tradnl" dirty="0"/>
          </a:p>
        </p:txBody>
      </p:sp>
      <p:sp>
        <p:nvSpPr>
          <p:cNvPr id="3" name="CuadroTexto 2">
            <a:extLst>
              <a:ext uri="{FF2B5EF4-FFF2-40B4-BE49-F238E27FC236}">
                <a16:creationId xmlns:a16="http://schemas.microsoft.com/office/drawing/2014/main" id="{008CC4A7-543B-48C2-AEAB-79435EF155DB}"/>
              </a:ext>
            </a:extLst>
          </p:cNvPr>
          <p:cNvSpPr txBox="1"/>
          <p:nvPr/>
        </p:nvSpPr>
        <p:spPr>
          <a:xfrm>
            <a:off x="329184" y="1267968"/>
            <a:ext cx="8290560" cy="4555093"/>
          </a:xfrm>
          <a:prstGeom prst="rect">
            <a:avLst/>
          </a:prstGeom>
          <a:noFill/>
        </p:spPr>
        <p:txBody>
          <a:bodyPr wrap="square" rtlCol="0">
            <a:spAutoFit/>
          </a:bodyPr>
          <a:lstStyle/>
          <a:p>
            <a:pPr algn="just"/>
            <a:r>
              <a:rPr lang="es-MX" sz="2000" dirty="0"/>
              <a:t>Los roles dentro de CLASP son muy importantes y existen siete:</a:t>
            </a:r>
          </a:p>
          <a:p>
            <a:pPr algn="just"/>
            <a:endParaRPr lang="es-MX" sz="2000" dirty="0"/>
          </a:p>
          <a:p>
            <a:pPr marL="342900" indent="-342900" algn="just">
              <a:buFont typeface="Arial" panose="020B0604020202020204" pitchFamily="34" charset="0"/>
              <a:buChar char="•"/>
            </a:pPr>
            <a:r>
              <a:rPr lang="es-MX" sz="2000" dirty="0"/>
              <a:t>Gerente</a:t>
            </a:r>
          </a:p>
          <a:p>
            <a:pPr marL="342900" indent="-342900" algn="just">
              <a:buFont typeface="Arial" panose="020B0604020202020204" pitchFamily="34" charset="0"/>
              <a:buChar char="•"/>
            </a:pPr>
            <a:r>
              <a:rPr lang="es-MX" sz="2000" dirty="0"/>
              <a:t>Arquitecto</a:t>
            </a:r>
          </a:p>
          <a:p>
            <a:pPr marL="342900" indent="-342900" algn="just">
              <a:buFont typeface="Arial" panose="020B0604020202020204" pitchFamily="34" charset="0"/>
              <a:buChar char="•"/>
            </a:pPr>
            <a:r>
              <a:rPr lang="es-MX" sz="2000" dirty="0"/>
              <a:t>Ingeniero de requisitos</a:t>
            </a:r>
          </a:p>
          <a:p>
            <a:pPr marL="342900" indent="-342900" algn="just">
              <a:buFont typeface="Arial" panose="020B0604020202020204" pitchFamily="34" charset="0"/>
              <a:buChar char="•"/>
            </a:pPr>
            <a:r>
              <a:rPr lang="es-MX" sz="2000" dirty="0"/>
              <a:t>Diseñador</a:t>
            </a:r>
          </a:p>
          <a:p>
            <a:pPr marL="342900" indent="-342900" algn="just">
              <a:buFont typeface="Arial" panose="020B0604020202020204" pitchFamily="34" charset="0"/>
              <a:buChar char="•"/>
            </a:pPr>
            <a:r>
              <a:rPr lang="es-MX" sz="2000" dirty="0"/>
              <a:t>Codificador</a:t>
            </a:r>
          </a:p>
          <a:p>
            <a:pPr marL="342900" indent="-342900" algn="just">
              <a:buFont typeface="Arial" panose="020B0604020202020204" pitchFamily="34" charset="0"/>
              <a:buChar char="•"/>
            </a:pPr>
            <a:r>
              <a:rPr lang="es-MX" sz="2000" dirty="0"/>
              <a:t>Tester </a:t>
            </a:r>
          </a:p>
          <a:p>
            <a:pPr marL="342900" indent="-342900" algn="just">
              <a:buFont typeface="Arial" panose="020B0604020202020204" pitchFamily="34" charset="0"/>
              <a:buChar char="•"/>
            </a:pPr>
            <a:r>
              <a:rPr lang="es-MX" sz="2000" dirty="0"/>
              <a:t>Auditor de seguridad. </a:t>
            </a:r>
          </a:p>
          <a:p>
            <a:pPr algn="just"/>
            <a:endParaRPr lang="es-MX" sz="1000" dirty="0"/>
          </a:p>
          <a:p>
            <a:pPr algn="just"/>
            <a:r>
              <a:rPr lang="es-MX" sz="2000" dirty="0"/>
              <a:t>Se puede ver que la seguridad se encuentra incluida, con una figura importante, dentro del proceso. </a:t>
            </a:r>
          </a:p>
          <a:p>
            <a:pPr algn="just"/>
            <a:endParaRPr lang="es-MX" sz="2000" dirty="0"/>
          </a:p>
          <a:p>
            <a:pPr algn="just"/>
            <a:r>
              <a:rPr lang="es-MX" sz="2000" dirty="0"/>
              <a:t>Todos los roles deben estar en cualquier proyecto, sino no se cumpliría CLASP.</a:t>
            </a:r>
          </a:p>
        </p:txBody>
      </p:sp>
      <p:sp>
        <p:nvSpPr>
          <p:cNvPr id="5" name="CuadroTexto 4">
            <a:extLst>
              <a:ext uri="{FF2B5EF4-FFF2-40B4-BE49-F238E27FC236}">
                <a16:creationId xmlns:a16="http://schemas.microsoft.com/office/drawing/2014/main" id="{F289A70E-3A05-4955-8D0D-557F4686DCE1}"/>
              </a:ext>
            </a:extLst>
          </p:cNvPr>
          <p:cNvSpPr txBox="1"/>
          <p:nvPr/>
        </p:nvSpPr>
        <p:spPr>
          <a:xfrm>
            <a:off x="329184" y="6383665"/>
            <a:ext cx="7540752" cy="523220"/>
          </a:xfrm>
          <a:prstGeom prst="rect">
            <a:avLst/>
          </a:prstGeom>
          <a:noFill/>
        </p:spPr>
        <p:txBody>
          <a:bodyPr wrap="square">
            <a:spAutoFit/>
          </a:bodyPr>
          <a:lstStyle/>
          <a:p>
            <a:r>
              <a:rPr lang="es-CL" dirty="0"/>
              <a:t>Fuente: </a:t>
            </a:r>
            <a:r>
              <a:rPr lang="es-CL" dirty="0">
                <a:hlinkClick r:id="rId3"/>
              </a:rPr>
              <a:t>https://www.flu-project.com/2014/05/ciclos-de-vida-del-software-seguros-s_19.html</a:t>
            </a:r>
            <a:endParaRPr lang="es-CL" dirty="0"/>
          </a:p>
          <a:p>
            <a:endParaRPr lang="es-CL" dirty="0"/>
          </a:p>
        </p:txBody>
      </p:sp>
    </p:spTree>
    <p:extLst>
      <p:ext uri="{BB962C8B-B14F-4D97-AF65-F5344CB8AC3E}">
        <p14:creationId xmlns:p14="http://schemas.microsoft.com/office/powerpoint/2010/main" val="3621242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548035E2-9379-2346-A89D-675F58CEB28A}"/>
              </a:ext>
            </a:extLst>
          </p:cNvPr>
          <p:cNvSpPr>
            <a:spLocks noGrp="1"/>
          </p:cNvSpPr>
          <p:nvPr>
            <p:ph type="title"/>
          </p:nvPr>
        </p:nvSpPr>
        <p:spPr>
          <a:xfrm>
            <a:off x="3004575" y="3476150"/>
            <a:ext cx="5995800" cy="2339434"/>
          </a:xfrm>
        </p:spPr>
        <p:txBody>
          <a:bodyPr/>
          <a:lstStyle/>
          <a:p>
            <a:r>
              <a:rPr lang="es-MX" dirty="0"/>
              <a:t>Metodologías de desarrollo seguro de software</a:t>
            </a:r>
            <a:endParaRPr lang="es-ES_tradnl" dirty="0"/>
          </a:p>
        </p:txBody>
      </p:sp>
    </p:spTree>
    <p:extLst>
      <p:ext uri="{BB962C8B-B14F-4D97-AF65-F5344CB8AC3E}">
        <p14:creationId xmlns:p14="http://schemas.microsoft.com/office/powerpoint/2010/main" val="35728796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33"/>
          <p:cNvSpPr txBox="1">
            <a:spLocks noGrp="1"/>
          </p:cNvSpPr>
          <p:nvPr>
            <p:ph type="title"/>
          </p:nvPr>
        </p:nvSpPr>
        <p:spPr>
          <a:xfrm>
            <a:off x="1653972" y="212725"/>
            <a:ext cx="4783404" cy="8130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dirty="0"/>
              <a:t>CLASP</a:t>
            </a:r>
            <a:endParaRPr lang="es-ES_tradnl" dirty="0"/>
          </a:p>
        </p:txBody>
      </p:sp>
      <p:sp>
        <p:nvSpPr>
          <p:cNvPr id="3" name="CuadroTexto 2">
            <a:extLst>
              <a:ext uri="{FF2B5EF4-FFF2-40B4-BE49-F238E27FC236}">
                <a16:creationId xmlns:a16="http://schemas.microsoft.com/office/drawing/2014/main" id="{008CC4A7-543B-48C2-AEAB-79435EF155DB}"/>
              </a:ext>
            </a:extLst>
          </p:cNvPr>
          <p:cNvSpPr txBox="1"/>
          <p:nvPr/>
        </p:nvSpPr>
        <p:spPr>
          <a:xfrm>
            <a:off x="329184" y="1267968"/>
            <a:ext cx="8412480" cy="4708981"/>
          </a:xfrm>
          <a:prstGeom prst="rect">
            <a:avLst/>
          </a:prstGeom>
          <a:noFill/>
        </p:spPr>
        <p:txBody>
          <a:bodyPr wrap="square" rtlCol="0">
            <a:spAutoFit/>
          </a:bodyPr>
          <a:lstStyle/>
          <a:p>
            <a:pPr algn="just"/>
            <a:r>
              <a:rPr lang="es-MX" sz="2000" dirty="0"/>
              <a:t>El Proceso CLASP se presenta a través de cinco perspectivas de alto nivel denominadas Vistas CLASP. </a:t>
            </a:r>
          </a:p>
          <a:p>
            <a:pPr algn="just"/>
            <a:endParaRPr lang="es-MX" sz="2000" dirty="0"/>
          </a:p>
          <a:p>
            <a:pPr algn="just"/>
            <a:r>
              <a:rPr lang="es-MX" sz="2000" dirty="0"/>
              <a:t>Estas vistas permiten a los usuarios de CLASP comprender rápidamente el proceso CLASP, incluido cómo interactúan los componentes del proceso CLASP y cómo aplicarlos a un ciclo de vida de desarrollo de software específico.</a:t>
            </a:r>
          </a:p>
          <a:p>
            <a:pPr algn="just"/>
            <a:endParaRPr lang="es-MX" sz="2000" dirty="0"/>
          </a:p>
          <a:p>
            <a:pPr algn="just"/>
            <a:r>
              <a:rPr lang="es-MX" sz="2000" dirty="0"/>
              <a:t>Estas son las Vistas CLASP:</a:t>
            </a:r>
          </a:p>
          <a:p>
            <a:pPr algn="just"/>
            <a:endParaRPr lang="es-MX" sz="2000" dirty="0"/>
          </a:p>
          <a:p>
            <a:pPr marL="285750" indent="-285750" algn="just">
              <a:buFont typeface="Arial" panose="020B0604020202020204" pitchFamily="34" charset="0"/>
              <a:buChar char="•"/>
            </a:pPr>
            <a:r>
              <a:rPr lang="es-MX" sz="2000" dirty="0"/>
              <a:t>Vista de conceptos</a:t>
            </a:r>
          </a:p>
          <a:p>
            <a:pPr marL="285750" indent="-285750" algn="just">
              <a:buFont typeface="Arial" panose="020B0604020202020204" pitchFamily="34" charset="0"/>
              <a:buChar char="•"/>
            </a:pPr>
            <a:r>
              <a:rPr lang="es-MX" sz="2000" dirty="0"/>
              <a:t>Vista basada en roles</a:t>
            </a:r>
          </a:p>
          <a:p>
            <a:pPr marL="285750" indent="-285750" algn="just">
              <a:buFont typeface="Arial" panose="020B0604020202020204" pitchFamily="34" charset="0"/>
              <a:buChar char="•"/>
            </a:pPr>
            <a:r>
              <a:rPr lang="es-MX" sz="2000" dirty="0"/>
              <a:t>Vista Actividades-Auditoria</a:t>
            </a:r>
          </a:p>
          <a:p>
            <a:pPr marL="285750" indent="-285750" algn="just">
              <a:buFont typeface="Arial" panose="020B0604020202020204" pitchFamily="34" charset="0"/>
              <a:buChar char="•"/>
            </a:pPr>
            <a:r>
              <a:rPr lang="es-MX" sz="2000" dirty="0"/>
              <a:t>Vista implementación de actividades</a:t>
            </a:r>
          </a:p>
          <a:p>
            <a:pPr marL="285750" indent="-285750" algn="just">
              <a:buFont typeface="Arial" panose="020B0604020202020204" pitchFamily="34" charset="0"/>
              <a:buChar char="•"/>
            </a:pPr>
            <a:r>
              <a:rPr lang="es-MX" sz="2000" dirty="0"/>
              <a:t>Vista de vulnerabilidades</a:t>
            </a:r>
          </a:p>
        </p:txBody>
      </p:sp>
      <p:sp>
        <p:nvSpPr>
          <p:cNvPr id="5" name="CuadroTexto 4">
            <a:extLst>
              <a:ext uri="{FF2B5EF4-FFF2-40B4-BE49-F238E27FC236}">
                <a16:creationId xmlns:a16="http://schemas.microsoft.com/office/drawing/2014/main" id="{F289A70E-3A05-4955-8D0D-557F4686DCE1}"/>
              </a:ext>
            </a:extLst>
          </p:cNvPr>
          <p:cNvSpPr txBox="1"/>
          <p:nvPr/>
        </p:nvSpPr>
        <p:spPr>
          <a:xfrm>
            <a:off x="150266" y="6275943"/>
            <a:ext cx="5717134" cy="523220"/>
          </a:xfrm>
          <a:prstGeom prst="rect">
            <a:avLst/>
          </a:prstGeom>
          <a:noFill/>
        </p:spPr>
        <p:txBody>
          <a:bodyPr wrap="square">
            <a:spAutoFit/>
          </a:bodyPr>
          <a:lstStyle/>
          <a:p>
            <a:r>
              <a:rPr lang="es-CL" dirty="0"/>
              <a:t>Fuente: </a:t>
            </a:r>
            <a:r>
              <a:rPr lang="es-CL" dirty="0">
                <a:hlinkClick r:id="rId3"/>
              </a:rPr>
              <a:t>https://www.cisa.gov/uscert/bsi/articles/best-practices/requirements-engineering/introduction-to-the-clasp-process</a:t>
            </a:r>
            <a:endParaRPr lang="es-CL" dirty="0"/>
          </a:p>
        </p:txBody>
      </p:sp>
      <p:pic>
        <p:nvPicPr>
          <p:cNvPr id="4" name="Imagen 3">
            <a:extLst>
              <a:ext uri="{FF2B5EF4-FFF2-40B4-BE49-F238E27FC236}">
                <a16:creationId xmlns:a16="http://schemas.microsoft.com/office/drawing/2014/main" id="{88EDD754-FBB0-4E87-B846-0E41FF0332B7}"/>
              </a:ext>
            </a:extLst>
          </p:cNvPr>
          <p:cNvPicPr>
            <a:picLocks noChangeAspect="1"/>
          </p:cNvPicPr>
          <p:nvPr/>
        </p:nvPicPr>
        <p:blipFill>
          <a:blip r:embed="rId4"/>
          <a:stretch>
            <a:fillRect/>
          </a:stretch>
        </p:blipFill>
        <p:spPr>
          <a:xfrm>
            <a:off x="5600701" y="3223847"/>
            <a:ext cx="3543300" cy="3634154"/>
          </a:xfrm>
          <a:prstGeom prst="rect">
            <a:avLst/>
          </a:prstGeom>
        </p:spPr>
      </p:pic>
    </p:spTree>
    <p:extLst>
      <p:ext uri="{BB962C8B-B14F-4D97-AF65-F5344CB8AC3E}">
        <p14:creationId xmlns:p14="http://schemas.microsoft.com/office/powerpoint/2010/main" val="7357740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33"/>
          <p:cNvSpPr txBox="1">
            <a:spLocks noGrp="1"/>
          </p:cNvSpPr>
          <p:nvPr>
            <p:ph type="title"/>
          </p:nvPr>
        </p:nvSpPr>
        <p:spPr>
          <a:xfrm>
            <a:off x="1653972" y="212725"/>
            <a:ext cx="4783404" cy="8130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dirty="0"/>
              <a:t>CLASP</a:t>
            </a:r>
            <a:endParaRPr lang="es-ES_tradnl" dirty="0"/>
          </a:p>
        </p:txBody>
      </p:sp>
      <p:sp>
        <p:nvSpPr>
          <p:cNvPr id="3" name="CuadroTexto 2">
            <a:extLst>
              <a:ext uri="{FF2B5EF4-FFF2-40B4-BE49-F238E27FC236}">
                <a16:creationId xmlns:a16="http://schemas.microsoft.com/office/drawing/2014/main" id="{008CC4A7-543B-48C2-AEAB-79435EF155DB}"/>
              </a:ext>
            </a:extLst>
          </p:cNvPr>
          <p:cNvSpPr txBox="1"/>
          <p:nvPr/>
        </p:nvSpPr>
        <p:spPr>
          <a:xfrm>
            <a:off x="329184" y="1267968"/>
            <a:ext cx="8412480" cy="2246769"/>
          </a:xfrm>
          <a:prstGeom prst="rect">
            <a:avLst/>
          </a:prstGeom>
          <a:noFill/>
        </p:spPr>
        <p:txBody>
          <a:bodyPr wrap="square" rtlCol="0">
            <a:spAutoFit/>
          </a:bodyPr>
          <a:lstStyle/>
          <a:p>
            <a:r>
              <a:rPr lang="es-MX" sz="2000" b="1" dirty="0"/>
              <a:t>Vista de conceptos</a:t>
            </a:r>
          </a:p>
          <a:p>
            <a:endParaRPr lang="es-MX" sz="2000" dirty="0"/>
          </a:p>
          <a:p>
            <a:pPr algn="just"/>
            <a:r>
              <a:rPr lang="es-MX" sz="2000" dirty="0"/>
              <a:t>Proporciona una introducción de alto nivel al describir brevemente, por ejemplo, la interacción de las cinco vistas de CLASP, las siete mejores prácticas, su taxonomía,  y su relación con las políticas de seguridad además de una secuencia de muestra para aplicar los componentes del proceso.</a:t>
            </a:r>
          </a:p>
        </p:txBody>
      </p:sp>
      <p:sp>
        <p:nvSpPr>
          <p:cNvPr id="6" name="CuadroTexto 5">
            <a:extLst>
              <a:ext uri="{FF2B5EF4-FFF2-40B4-BE49-F238E27FC236}">
                <a16:creationId xmlns:a16="http://schemas.microsoft.com/office/drawing/2014/main" id="{8DEB692B-0B9C-4EDE-8B67-89DE581A4F3A}"/>
              </a:ext>
            </a:extLst>
          </p:cNvPr>
          <p:cNvSpPr txBox="1"/>
          <p:nvPr/>
        </p:nvSpPr>
        <p:spPr>
          <a:xfrm>
            <a:off x="292608" y="4055920"/>
            <a:ext cx="3771392" cy="1938992"/>
          </a:xfrm>
          <a:prstGeom prst="rect">
            <a:avLst/>
          </a:prstGeom>
          <a:noFill/>
        </p:spPr>
        <p:txBody>
          <a:bodyPr wrap="square" rtlCol="0">
            <a:spAutoFit/>
          </a:bodyPr>
          <a:lstStyle/>
          <a:p>
            <a:r>
              <a:rPr lang="es-MX" sz="2000" b="1" dirty="0"/>
              <a:t>Vista basada en roles</a:t>
            </a:r>
          </a:p>
          <a:p>
            <a:endParaRPr lang="es-MX" sz="2000" dirty="0"/>
          </a:p>
          <a:p>
            <a:r>
              <a:rPr lang="es-MX" sz="2000" dirty="0"/>
              <a:t>Esta vista contiene introducciones basadas en roles al proceso CLASP.</a:t>
            </a:r>
          </a:p>
          <a:p>
            <a:endParaRPr lang="es-MX" sz="2000" dirty="0"/>
          </a:p>
        </p:txBody>
      </p:sp>
      <p:pic>
        <p:nvPicPr>
          <p:cNvPr id="4" name="Imagen 3">
            <a:extLst>
              <a:ext uri="{FF2B5EF4-FFF2-40B4-BE49-F238E27FC236}">
                <a16:creationId xmlns:a16="http://schemas.microsoft.com/office/drawing/2014/main" id="{E88C649D-3F1A-4838-95E2-26C3B08D0965}"/>
              </a:ext>
            </a:extLst>
          </p:cNvPr>
          <p:cNvPicPr>
            <a:picLocks noChangeAspect="1"/>
          </p:cNvPicPr>
          <p:nvPr/>
        </p:nvPicPr>
        <p:blipFill>
          <a:blip r:embed="rId3"/>
          <a:stretch>
            <a:fillRect/>
          </a:stretch>
        </p:blipFill>
        <p:spPr>
          <a:xfrm>
            <a:off x="4282476" y="3756980"/>
            <a:ext cx="4532340" cy="2536873"/>
          </a:xfrm>
          <a:prstGeom prst="rect">
            <a:avLst/>
          </a:prstGeom>
        </p:spPr>
      </p:pic>
    </p:spTree>
    <p:extLst>
      <p:ext uri="{BB962C8B-B14F-4D97-AF65-F5344CB8AC3E}">
        <p14:creationId xmlns:p14="http://schemas.microsoft.com/office/powerpoint/2010/main" val="21529196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33"/>
          <p:cNvSpPr txBox="1">
            <a:spLocks noGrp="1"/>
          </p:cNvSpPr>
          <p:nvPr>
            <p:ph type="title"/>
          </p:nvPr>
        </p:nvSpPr>
        <p:spPr>
          <a:xfrm>
            <a:off x="1653972" y="212725"/>
            <a:ext cx="4783404" cy="8130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dirty="0"/>
              <a:t>CLASP</a:t>
            </a:r>
            <a:endParaRPr lang="es-ES_tradnl" dirty="0"/>
          </a:p>
        </p:txBody>
      </p:sp>
      <p:sp>
        <p:nvSpPr>
          <p:cNvPr id="3" name="CuadroTexto 2">
            <a:extLst>
              <a:ext uri="{FF2B5EF4-FFF2-40B4-BE49-F238E27FC236}">
                <a16:creationId xmlns:a16="http://schemas.microsoft.com/office/drawing/2014/main" id="{008CC4A7-543B-48C2-AEAB-79435EF155DB}"/>
              </a:ext>
            </a:extLst>
          </p:cNvPr>
          <p:cNvSpPr txBox="1"/>
          <p:nvPr/>
        </p:nvSpPr>
        <p:spPr>
          <a:xfrm>
            <a:off x="329184" y="1267968"/>
            <a:ext cx="8412480" cy="2554545"/>
          </a:xfrm>
          <a:prstGeom prst="rect">
            <a:avLst/>
          </a:prstGeom>
          <a:noFill/>
        </p:spPr>
        <p:txBody>
          <a:bodyPr wrap="square" rtlCol="0">
            <a:spAutoFit/>
          </a:bodyPr>
          <a:lstStyle/>
          <a:p>
            <a:r>
              <a:rPr lang="es-MX" sz="2000" b="1" dirty="0"/>
              <a:t>Vista de evaluación de actividades</a:t>
            </a:r>
          </a:p>
          <a:p>
            <a:endParaRPr lang="es-MX" sz="2000" b="1" dirty="0"/>
          </a:p>
          <a:p>
            <a:r>
              <a:rPr lang="es-MX" sz="2000" dirty="0"/>
              <a:t>Esta vista ayuda a los gerentes de proyecto a evaluar la idoneidad de las 24 actividades existentes en CLASP y seleccionar un subconjunto de ellas. </a:t>
            </a:r>
          </a:p>
          <a:p>
            <a:endParaRPr lang="es-MX" sz="2000" dirty="0"/>
          </a:p>
          <a:p>
            <a:r>
              <a:rPr lang="es-MX" sz="2000" dirty="0"/>
              <a:t>CLASP proporciona dos mapas de ruta de muestra (es decir, legado y nuevo comienzo) para ayudar a seleccionar las actividades aplicables.</a:t>
            </a:r>
          </a:p>
        </p:txBody>
      </p:sp>
      <p:pic>
        <p:nvPicPr>
          <p:cNvPr id="4" name="Imagen 3">
            <a:extLst>
              <a:ext uri="{FF2B5EF4-FFF2-40B4-BE49-F238E27FC236}">
                <a16:creationId xmlns:a16="http://schemas.microsoft.com/office/drawing/2014/main" id="{1D22D61E-5F19-4AEC-85FE-BCF26166D017}"/>
              </a:ext>
            </a:extLst>
          </p:cNvPr>
          <p:cNvPicPr>
            <a:picLocks noChangeAspect="1"/>
          </p:cNvPicPr>
          <p:nvPr/>
        </p:nvPicPr>
        <p:blipFill>
          <a:blip r:embed="rId3"/>
          <a:stretch>
            <a:fillRect/>
          </a:stretch>
        </p:blipFill>
        <p:spPr>
          <a:xfrm>
            <a:off x="2017455" y="3912930"/>
            <a:ext cx="5109090" cy="2554545"/>
          </a:xfrm>
          <a:prstGeom prst="rect">
            <a:avLst/>
          </a:prstGeom>
        </p:spPr>
      </p:pic>
    </p:spTree>
    <p:extLst>
      <p:ext uri="{BB962C8B-B14F-4D97-AF65-F5344CB8AC3E}">
        <p14:creationId xmlns:p14="http://schemas.microsoft.com/office/powerpoint/2010/main" val="37713499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33"/>
          <p:cNvSpPr txBox="1">
            <a:spLocks noGrp="1"/>
          </p:cNvSpPr>
          <p:nvPr>
            <p:ph type="title"/>
          </p:nvPr>
        </p:nvSpPr>
        <p:spPr>
          <a:xfrm>
            <a:off x="1653972" y="212725"/>
            <a:ext cx="4783404" cy="8130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dirty="0"/>
              <a:t>CLASP</a:t>
            </a:r>
            <a:endParaRPr lang="es-ES_tradnl" dirty="0"/>
          </a:p>
        </p:txBody>
      </p:sp>
      <p:sp>
        <p:nvSpPr>
          <p:cNvPr id="3" name="CuadroTexto 2">
            <a:extLst>
              <a:ext uri="{FF2B5EF4-FFF2-40B4-BE49-F238E27FC236}">
                <a16:creationId xmlns:a16="http://schemas.microsoft.com/office/drawing/2014/main" id="{008CC4A7-543B-48C2-AEAB-79435EF155DB}"/>
              </a:ext>
            </a:extLst>
          </p:cNvPr>
          <p:cNvSpPr txBox="1"/>
          <p:nvPr/>
        </p:nvSpPr>
        <p:spPr>
          <a:xfrm>
            <a:off x="329184" y="1267968"/>
            <a:ext cx="8351520" cy="1631216"/>
          </a:xfrm>
          <a:prstGeom prst="rect">
            <a:avLst/>
          </a:prstGeom>
          <a:noFill/>
        </p:spPr>
        <p:txBody>
          <a:bodyPr wrap="square" rtlCol="0">
            <a:spAutoFit/>
          </a:bodyPr>
          <a:lstStyle/>
          <a:p>
            <a:r>
              <a:rPr lang="es-MX" sz="2000" b="1" dirty="0"/>
              <a:t>Vista de implementación de actividad</a:t>
            </a:r>
          </a:p>
          <a:p>
            <a:endParaRPr lang="es-MX" sz="2000" b="1" dirty="0"/>
          </a:p>
          <a:p>
            <a:r>
              <a:rPr lang="es-MX" sz="2000" dirty="0"/>
              <a:t>Esta vista contiene las 24 actividades CLASP relacionadas con la seguridad que se pueden integrar en un proceso de desarrollo de software. </a:t>
            </a:r>
          </a:p>
        </p:txBody>
      </p:sp>
      <p:pic>
        <p:nvPicPr>
          <p:cNvPr id="5" name="Imagen 4">
            <a:extLst>
              <a:ext uri="{FF2B5EF4-FFF2-40B4-BE49-F238E27FC236}">
                <a16:creationId xmlns:a16="http://schemas.microsoft.com/office/drawing/2014/main" id="{900348E7-7DAD-4DA1-9C35-570ABC6B8A9C}"/>
              </a:ext>
            </a:extLst>
          </p:cNvPr>
          <p:cNvPicPr>
            <a:picLocks noChangeAspect="1"/>
          </p:cNvPicPr>
          <p:nvPr/>
        </p:nvPicPr>
        <p:blipFill>
          <a:blip r:embed="rId3"/>
          <a:stretch>
            <a:fillRect/>
          </a:stretch>
        </p:blipFill>
        <p:spPr>
          <a:xfrm>
            <a:off x="2005332" y="4104387"/>
            <a:ext cx="5133336" cy="2454683"/>
          </a:xfrm>
          <a:prstGeom prst="rect">
            <a:avLst/>
          </a:prstGeom>
        </p:spPr>
      </p:pic>
      <p:sp>
        <p:nvSpPr>
          <p:cNvPr id="7" name="CuadroTexto 6">
            <a:extLst>
              <a:ext uri="{FF2B5EF4-FFF2-40B4-BE49-F238E27FC236}">
                <a16:creationId xmlns:a16="http://schemas.microsoft.com/office/drawing/2014/main" id="{52697D77-38B4-49F1-B774-A70C784A3F24}"/>
              </a:ext>
            </a:extLst>
          </p:cNvPr>
          <p:cNvSpPr txBox="1"/>
          <p:nvPr/>
        </p:nvSpPr>
        <p:spPr>
          <a:xfrm>
            <a:off x="329184" y="2943154"/>
            <a:ext cx="8351520" cy="1015663"/>
          </a:xfrm>
          <a:prstGeom prst="rect">
            <a:avLst/>
          </a:prstGeom>
          <a:noFill/>
        </p:spPr>
        <p:txBody>
          <a:bodyPr wrap="square" rtlCol="0">
            <a:spAutoFit/>
          </a:bodyPr>
          <a:lstStyle/>
          <a:p>
            <a:pPr algn="just"/>
            <a:r>
              <a:rPr lang="es-MX" sz="2000" dirty="0"/>
              <a:t>La fase de actividades del SDLC traduce en software ejecutable cualquier subconjunto de las 24 actividades relacionadas con la seguridad evaluadas y aceptadas en la evaluación de actividades.</a:t>
            </a:r>
          </a:p>
        </p:txBody>
      </p:sp>
    </p:spTree>
    <p:extLst>
      <p:ext uri="{BB962C8B-B14F-4D97-AF65-F5344CB8AC3E}">
        <p14:creationId xmlns:p14="http://schemas.microsoft.com/office/powerpoint/2010/main" val="9850395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33"/>
          <p:cNvSpPr txBox="1">
            <a:spLocks noGrp="1"/>
          </p:cNvSpPr>
          <p:nvPr>
            <p:ph type="title"/>
          </p:nvPr>
        </p:nvSpPr>
        <p:spPr>
          <a:xfrm>
            <a:off x="1653972" y="212725"/>
            <a:ext cx="4783404" cy="8130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dirty="0"/>
              <a:t>CLASP</a:t>
            </a:r>
            <a:endParaRPr lang="es-ES_tradnl" dirty="0"/>
          </a:p>
        </p:txBody>
      </p:sp>
      <p:sp>
        <p:nvSpPr>
          <p:cNvPr id="3" name="CuadroTexto 2">
            <a:extLst>
              <a:ext uri="{FF2B5EF4-FFF2-40B4-BE49-F238E27FC236}">
                <a16:creationId xmlns:a16="http://schemas.microsoft.com/office/drawing/2014/main" id="{008CC4A7-543B-48C2-AEAB-79435EF155DB}"/>
              </a:ext>
            </a:extLst>
          </p:cNvPr>
          <p:cNvSpPr txBox="1"/>
          <p:nvPr/>
        </p:nvSpPr>
        <p:spPr>
          <a:xfrm>
            <a:off x="329184" y="1267968"/>
            <a:ext cx="8412480" cy="1938992"/>
          </a:xfrm>
          <a:prstGeom prst="rect">
            <a:avLst/>
          </a:prstGeom>
          <a:noFill/>
        </p:spPr>
        <p:txBody>
          <a:bodyPr wrap="square" rtlCol="0">
            <a:spAutoFit/>
          </a:bodyPr>
          <a:lstStyle/>
          <a:p>
            <a:pPr algn="just"/>
            <a:r>
              <a:rPr lang="es-MX" sz="2000" b="1" dirty="0"/>
              <a:t>Vista de vulnerabilidad</a:t>
            </a:r>
          </a:p>
          <a:p>
            <a:pPr algn="just"/>
            <a:endParaRPr lang="es-MX" sz="2000" b="1" dirty="0"/>
          </a:p>
          <a:p>
            <a:pPr algn="just"/>
            <a:r>
              <a:rPr lang="es-MX" sz="2000" dirty="0"/>
              <a:t>Contiene un catálogo de los 104 "tipos de problemas“ subyacentes identificados por CLASP que forman la base de las vulnerabilidades de seguridad en el código fuente de la aplicación y estos 104 tipos de problemas se dividen en 5 categorías de alto nivel. </a:t>
            </a:r>
          </a:p>
        </p:txBody>
      </p:sp>
      <p:pic>
        <p:nvPicPr>
          <p:cNvPr id="8" name="Imagen 7">
            <a:extLst>
              <a:ext uri="{FF2B5EF4-FFF2-40B4-BE49-F238E27FC236}">
                <a16:creationId xmlns:a16="http://schemas.microsoft.com/office/drawing/2014/main" id="{F78886E2-265D-4386-B00E-41D10319C9EA}"/>
              </a:ext>
            </a:extLst>
          </p:cNvPr>
          <p:cNvPicPr>
            <a:picLocks noChangeAspect="1"/>
          </p:cNvPicPr>
          <p:nvPr/>
        </p:nvPicPr>
        <p:blipFill rotWithShape="1">
          <a:blip r:embed="rId3"/>
          <a:srcRect l="1835" r="1835"/>
          <a:stretch/>
        </p:blipFill>
        <p:spPr>
          <a:xfrm>
            <a:off x="4637639" y="3958816"/>
            <a:ext cx="4177177" cy="2279922"/>
          </a:xfrm>
          <a:prstGeom prst="rect">
            <a:avLst/>
          </a:prstGeom>
        </p:spPr>
      </p:pic>
      <p:sp>
        <p:nvSpPr>
          <p:cNvPr id="10" name="CuadroTexto 9">
            <a:extLst>
              <a:ext uri="{FF2B5EF4-FFF2-40B4-BE49-F238E27FC236}">
                <a16:creationId xmlns:a16="http://schemas.microsoft.com/office/drawing/2014/main" id="{5C09E92D-4DC4-4213-90F5-04EEB15D4CD0}"/>
              </a:ext>
            </a:extLst>
          </p:cNvPr>
          <p:cNvSpPr txBox="1"/>
          <p:nvPr/>
        </p:nvSpPr>
        <p:spPr>
          <a:xfrm>
            <a:off x="329184" y="4237609"/>
            <a:ext cx="4177176" cy="1323439"/>
          </a:xfrm>
          <a:prstGeom prst="rect">
            <a:avLst/>
          </a:prstGeom>
          <a:noFill/>
        </p:spPr>
        <p:txBody>
          <a:bodyPr wrap="square" rtlCol="0">
            <a:spAutoFit/>
          </a:bodyPr>
          <a:lstStyle/>
          <a:p>
            <a:pPr algn="just"/>
            <a:r>
              <a:rPr lang="es-MX" sz="2000" dirty="0"/>
              <a:t>Es una combinación de problemas que crean una condición de seguridad que conduce a una vulnerabilidad en el código fuente.</a:t>
            </a:r>
          </a:p>
        </p:txBody>
      </p:sp>
      <p:sp>
        <p:nvSpPr>
          <p:cNvPr id="11" name="CuadroTexto 10">
            <a:extLst>
              <a:ext uri="{FF2B5EF4-FFF2-40B4-BE49-F238E27FC236}">
                <a16:creationId xmlns:a16="http://schemas.microsoft.com/office/drawing/2014/main" id="{9F744E1C-5C39-43EB-B85A-4D7C8A5FB2E0}"/>
              </a:ext>
            </a:extLst>
          </p:cNvPr>
          <p:cNvSpPr txBox="1"/>
          <p:nvPr/>
        </p:nvSpPr>
        <p:spPr>
          <a:xfrm>
            <a:off x="329184" y="3127745"/>
            <a:ext cx="8412480" cy="707886"/>
          </a:xfrm>
          <a:prstGeom prst="rect">
            <a:avLst/>
          </a:prstGeom>
          <a:noFill/>
        </p:spPr>
        <p:txBody>
          <a:bodyPr wrap="square" rtlCol="0">
            <a:spAutoFit/>
          </a:bodyPr>
          <a:lstStyle/>
          <a:p>
            <a:pPr algn="just"/>
            <a:r>
              <a:rPr lang="es-MX" sz="2000" dirty="0"/>
              <a:t>Un tipo de problema individual en sí mismo a menudo no es una vulnerabilidad de seguridad.</a:t>
            </a:r>
          </a:p>
        </p:txBody>
      </p:sp>
    </p:spTree>
    <p:extLst>
      <p:ext uri="{BB962C8B-B14F-4D97-AF65-F5344CB8AC3E}">
        <p14:creationId xmlns:p14="http://schemas.microsoft.com/office/powerpoint/2010/main" val="22449711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33"/>
          <p:cNvSpPr txBox="1">
            <a:spLocks noGrp="1"/>
          </p:cNvSpPr>
          <p:nvPr>
            <p:ph type="title"/>
          </p:nvPr>
        </p:nvSpPr>
        <p:spPr>
          <a:xfrm>
            <a:off x="1653972" y="212725"/>
            <a:ext cx="4783404" cy="8130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s-MX" dirty="0"/>
              <a:t>CLASP</a:t>
            </a:r>
            <a:endParaRPr lang="es-ES_tradnl" dirty="0"/>
          </a:p>
        </p:txBody>
      </p:sp>
      <p:sp>
        <p:nvSpPr>
          <p:cNvPr id="3" name="CuadroTexto 2">
            <a:extLst>
              <a:ext uri="{FF2B5EF4-FFF2-40B4-BE49-F238E27FC236}">
                <a16:creationId xmlns:a16="http://schemas.microsoft.com/office/drawing/2014/main" id="{008CC4A7-543B-48C2-AEAB-79435EF155DB}"/>
              </a:ext>
            </a:extLst>
          </p:cNvPr>
          <p:cNvSpPr txBox="1"/>
          <p:nvPr/>
        </p:nvSpPr>
        <p:spPr>
          <a:xfrm>
            <a:off x="329184" y="1280668"/>
            <a:ext cx="8412480" cy="3323987"/>
          </a:xfrm>
          <a:prstGeom prst="rect">
            <a:avLst/>
          </a:prstGeom>
          <a:noFill/>
        </p:spPr>
        <p:txBody>
          <a:bodyPr wrap="square" rtlCol="0">
            <a:spAutoFit/>
          </a:bodyPr>
          <a:lstStyle/>
          <a:p>
            <a:r>
              <a:rPr lang="es-MX" sz="2000" b="1" dirty="0"/>
              <a:t>Vista de vulnerabilidad</a:t>
            </a:r>
          </a:p>
          <a:p>
            <a:endParaRPr lang="es-MX" sz="2000" b="1" dirty="0"/>
          </a:p>
          <a:p>
            <a:pPr algn="just"/>
            <a:r>
              <a:rPr lang="es-MX" sz="2000" dirty="0"/>
              <a:t>Asociados con la vista de vulnerabilidad están los casos de uso de vulnerabilidad de CLASP, que describen las condiciones bajo las cuales los servicios de seguridad son vulnerables a los ataques en la capa de aplicación. </a:t>
            </a:r>
          </a:p>
          <a:p>
            <a:pPr algn="just"/>
            <a:endParaRPr lang="es-MX" sz="1000" dirty="0"/>
          </a:p>
          <a:p>
            <a:pPr algn="just"/>
            <a:r>
              <a:rPr lang="es-MX" sz="2000" dirty="0"/>
              <a:t>Los casos de uso brindan a los usuarios ejemplos específicos y fáciles de entender de la relación entre la codificación fuente que desconoce la seguridad y las posibles vulnerabilidades resultantes en los servicios básicos de seguridad.</a:t>
            </a:r>
          </a:p>
        </p:txBody>
      </p:sp>
      <p:pic>
        <p:nvPicPr>
          <p:cNvPr id="4" name="Imagen 3">
            <a:extLst>
              <a:ext uri="{FF2B5EF4-FFF2-40B4-BE49-F238E27FC236}">
                <a16:creationId xmlns:a16="http://schemas.microsoft.com/office/drawing/2014/main" id="{CDEEF13C-844E-4254-AB89-B43D3AFA3026}"/>
              </a:ext>
            </a:extLst>
          </p:cNvPr>
          <p:cNvPicPr>
            <a:picLocks noChangeAspect="1"/>
          </p:cNvPicPr>
          <p:nvPr/>
        </p:nvPicPr>
        <p:blipFill>
          <a:blip r:embed="rId3"/>
          <a:stretch>
            <a:fillRect/>
          </a:stretch>
        </p:blipFill>
        <p:spPr>
          <a:xfrm>
            <a:off x="2379218" y="4679449"/>
            <a:ext cx="4385564" cy="1998965"/>
          </a:xfrm>
          <a:prstGeom prst="rect">
            <a:avLst/>
          </a:prstGeom>
        </p:spPr>
      </p:pic>
    </p:spTree>
    <p:extLst>
      <p:ext uri="{BB962C8B-B14F-4D97-AF65-F5344CB8AC3E}">
        <p14:creationId xmlns:p14="http://schemas.microsoft.com/office/powerpoint/2010/main" val="23886044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33"/>
          <p:cNvSpPr txBox="1">
            <a:spLocks noGrp="1"/>
          </p:cNvSpPr>
          <p:nvPr>
            <p:ph type="title"/>
          </p:nvPr>
        </p:nvSpPr>
        <p:spPr>
          <a:xfrm>
            <a:off x="1653972" y="212725"/>
            <a:ext cx="4783404" cy="8130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s-MX" dirty="0"/>
              <a:t>CLASP</a:t>
            </a:r>
            <a:endParaRPr lang="es-ES_tradnl" dirty="0"/>
          </a:p>
        </p:txBody>
      </p:sp>
      <p:sp>
        <p:nvSpPr>
          <p:cNvPr id="3" name="CuadroTexto 2">
            <a:extLst>
              <a:ext uri="{FF2B5EF4-FFF2-40B4-BE49-F238E27FC236}">
                <a16:creationId xmlns:a16="http://schemas.microsoft.com/office/drawing/2014/main" id="{008CC4A7-543B-48C2-AEAB-79435EF155DB}"/>
              </a:ext>
            </a:extLst>
          </p:cNvPr>
          <p:cNvSpPr txBox="1"/>
          <p:nvPr/>
        </p:nvSpPr>
        <p:spPr>
          <a:xfrm>
            <a:off x="521207" y="1193522"/>
            <a:ext cx="4667580" cy="400110"/>
          </a:xfrm>
          <a:prstGeom prst="rect">
            <a:avLst/>
          </a:prstGeom>
          <a:noFill/>
        </p:spPr>
        <p:txBody>
          <a:bodyPr wrap="square" rtlCol="0">
            <a:spAutoFit/>
          </a:bodyPr>
          <a:lstStyle/>
          <a:p>
            <a:r>
              <a:rPr lang="es-MX" sz="2000" b="1" dirty="0"/>
              <a:t>Vistas de CLASP y sus interacciones</a:t>
            </a:r>
          </a:p>
        </p:txBody>
      </p:sp>
      <p:sp>
        <p:nvSpPr>
          <p:cNvPr id="5" name="CuadroTexto 4">
            <a:extLst>
              <a:ext uri="{FF2B5EF4-FFF2-40B4-BE49-F238E27FC236}">
                <a16:creationId xmlns:a16="http://schemas.microsoft.com/office/drawing/2014/main" id="{5D5DCA2D-FCB5-4EF8-8D32-9FC4D0D4A90A}"/>
              </a:ext>
            </a:extLst>
          </p:cNvPr>
          <p:cNvSpPr txBox="1"/>
          <p:nvPr/>
        </p:nvSpPr>
        <p:spPr>
          <a:xfrm>
            <a:off x="521208" y="1858775"/>
            <a:ext cx="7635240" cy="861774"/>
          </a:xfrm>
          <a:prstGeom prst="rect">
            <a:avLst/>
          </a:prstGeom>
          <a:noFill/>
          <a:ln w="19050">
            <a:solidFill>
              <a:srgbClr val="FF0000"/>
            </a:solidFill>
          </a:ln>
        </p:spPr>
        <p:txBody>
          <a:bodyPr wrap="square" rtlCol="0">
            <a:spAutoFit/>
          </a:bodyPr>
          <a:lstStyle/>
          <a:p>
            <a:pPr algn="ctr"/>
            <a:r>
              <a:rPr lang="es-MX" sz="2000" b="1" dirty="0"/>
              <a:t>Vista de conceptos (I)</a:t>
            </a:r>
          </a:p>
          <a:p>
            <a:pPr algn="ctr"/>
            <a:r>
              <a:rPr lang="es-MX" sz="1500" u="sng" dirty="0"/>
              <a:t>Hito</a:t>
            </a:r>
            <a:r>
              <a:rPr lang="es-MX" sz="1500" b="1" u="sng" dirty="0"/>
              <a:t>: </a:t>
            </a:r>
            <a:r>
              <a:rPr lang="es-MX" sz="1500" dirty="0"/>
              <a:t>Entender cómo interactúan los componentes del proceso CLASP y cómo aplicar II a V</a:t>
            </a:r>
          </a:p>
        </p:txBody>
      </p:sp>
      <p:sp>
        <p:nvSpPr>
          <p:cNvPr id="10" name="CuadroTexto 9">
            <a:extLst>
              <a:ext uri="{FF2B5EF4-FFF2-40B4-BE49-F238E27FC236}">
                <a16:creationId xmlns:a16="http://schemas.microsoft.com/office/drawing/2014/main" id="{5BD8CB7D-3BAA-4A59-9940-1C1D4CD21537}"/>
              </a:ext>
            </a:extLst>
          </p:cNvPr>
          <p:cNvSpPr txBox="1"/>
          <p:nvPr/>
        </p:nvSpPr>
        <p:spPr>
          <a:xfrm>
            <a:off x="521208" y="2821366"/>
            <a:ext cx="7635240" cy="861774"/>
          </a:xfrm>
          <a:prstGeom prst="rect">
            <a:avLst/>
          </a:prstGeom>
          <a:noFill/>
          <a:ln w="19050">
            <a:solidFill>
              <a:srgbClr val="7030A0"/>
            </a:solidFill>
          </a:ln>
        </p:spPr>
        <p:txBody>
          <a:bodyPr wrap="square" rtlCol="0">
            <a:spAutoFit/>
          </a:bodyPr>
          <a:lstStyle/>
          <a:p>
            <a:pPr algn="ctr"/>
            <a:r>
              <a:rPr lang="es-MX" sz="2000" b="1" dirty="0"/>
              <a:t>Vista basada en roles (II)</a:t>
            </a:r>
          </a:p>
          <a:p>
            <a:pPr algn="ctr"/>
            <a:r>
              <a:rPr lang="es-MX" sz="1500" u="sng" dirty="0"/>
              <a:t>Hito</a:t>
            </a:r>
            <a:r>
              <a:rPr lang="es-MX" sz="1500" b="1" u="sng" dirty="0"/>
              <a:t>: </a:t>
            </a:r>
            <a:r>
              <a:rPr lang="es-MX" sz="1500" dirty="0"/>
              <a:t>Crear roles requeridos por proyecto relacionado con la seguridad y utilizarlos en III, IV y V</a:t>
            </a:r>
          </a:p>
        </p:txBody>
      </p:sp>
      <p:sp>
        <p:nvSpPr>
          <p:cNvPr id="11" name="CuadroTexto 10">
            <a:extLst>
              <a:ext uri="{FF2B5EF4-FFF2-40B4-BE49-F238E27FC236}">
                <a16:creationId xmlns:a16="http://schemas.microsoft.com/office/drawing/2014/main" id="{28C19D1F-234D-4275-9665-687E45FF54A6}"/>
              </a:ext>
            </a:extLst>
          </p:cNvPr>
          <p:cNvSpPr txBox="1"/>
          <p:nvPr/>
        </p:nvSpPr>
        <p:spPr>
          <a:xfrm>
            <a:off x="521208" y="3790445"/>
            <a:ext cx="7635240" cy="630942"/>
          </a:xfrm>
          <a:prstGeom prst="rect">
            <a:avLst/>
          </a:prstGeom>
          <a:noFill/>
          <a:ln w="19050">
            <a:solidFill>
              <a:srgbClr val="00B050"/>
            </a:solidFill>
          </a:ln>
        </p:spPr>
        <p:txBody>
          <a:bodyPr wrap="square" rtlCol="0">
            <a:spAutoFit/>
          </a:bodyPr>
          <a:lstStyle/>
          <a:p>
            <a:pPr algn="ctr"/>
            <a:r>
              <a:rPr lang="es-MX" sz="2000" b="1" dirty="0"/>
              <a:t>Vista actividades-auditoria (III)</a:t>
            </a:r>
          </a:p>
          <a:p>
            <a:pPr algn="ctr"/>
            <a:r>
              <a:rPr lang="es-MX" sz="1500" u="sng" dirty="0"/>
              <a:t>Hito</a:t>
            </a:r>
            <a:r>
              <a:rPr lang="es-MX" sz="1500" b="1" u="sng" dirty="0"/>
              <a:t>: </a:t>
            </a:r>
            <a:r>
              <a:rPr lang="es-MX" sz="1500" dirty="0">
                <a:solidFill>
                  <a:schemeClr val="tx1"/>
                </a:solidFill>
              </a:rPr>
              <a:t>Evaluar 24 actividades relacionadas con seguridad CLASP para adecuarlas a IV </a:t>
            </a:r>
          </a:p>
        </p:txBody>
      </p:sp>
      <p:sp>
        <p:nvSpPr>
          <p:cNvPr id="12" name="CuadroTexto 11">
            <a:extLst>
              <a:ext uri="{FF2B5EF4-FFF2-40B4-BE49-F238E27FC236}">
                <a16:creationId xmlns:a16="http://schemas.microsoft.com/office/drawing/2014/main" id="{7336FE92-5640-4F6F-A70F-7C838B5B72A0}"/>
              </a:ext>
            </a:extLst>
          </p:cNvPr>
          <p:cNvSpPr txBox="1"/>
          <p:nvPr/>
        </p:nvSpPr>
        <p:spPr>
          <a:xfrm>
            <a:off x="521208" y="4589652"/>
            <a:ext cx="7635240" cy="861774"/>
          </a:xfrm>
          <a:prstGeom prst="rect">
            <a:avLst/>
          </a:prstGeom>
          <a:noFill/>
          <a:ln w="19050">
            <a:solidFill>
              <a:srgbClr val="0070C0"/>
            </a:solidFill>
          </a:ln>
        </p:spPr>
        <p:txBody>
          <a:bodyPr wrap="square" rtlCol="0">
            <a:spAutoFit/>
          </a:bodyPr>
          <a:lstStyle/>
          <a:p>
            <a:pPr algn="ctr"/>
            <a:r>
              <a:rPr lang="es-MX" sz="2000" b="1" dirty="0"/>
              <a:t>Vista implementación de actividades (IV)</a:t>
            </a:r>
          </a:p>
          <a:p>
            <a:pPr algn="ctr"/>
            <a:r>
              <a:rPr lang="es-MX" sz="1500" u="sng" dirty="0"/>
              <a:t>Hito</a:t>
            </a:r>
            <a:r>
              <a:rPr lang="es-MX" sz="1500" b="1" u="sng" dirty="0"/>
              <a:t>:</a:t>
            </a:r>
            <a:r>
              <a:rPr lang="es-MX" sz="1500" b="1" dirty="0"/>
              <a:t> </a:t>
            </a:r>
            <a:r>
              <a:rPr lang="es-MX" sz="1500" dirty="0"/>
              <a:t>Realizar un subconjunto de 24 actividades de cierre relacionadas con la seguridad seleccionadas en III</a:t>
            </a:r>
          </a:p>
        </p:txBody>
      </p:sp>
      <p:sp>
        <p:nvSpPr>
          <p:cNvPr id="13" name="CuadroTexto 12">
            <a:extLst>
              <a:ext uri="{FF2B5EF4-FFF2-40B4-BE49-F238E27FC236}">
                <a16:creationId xmlns:a16="http://schemas.microsoft.com/office/drawing/2014/main" id="{4DF2B084-9C73-4A10-B075-51C7547036CE}"/>
              </a:ext>
            </a:extLst>
          </p:cNvPr>
          <p:cNvSpPr txBox="1"/>
          <p:nvPr/>
        </p:nvSpPr>
        <p:spPr>
          <a:xfrm>
            <a:off x="521208" y="5644075"/>
            <a:ext cx="7635240" cy="630942"/>
          </a:xfrm>
          <a:prstGeom prst="rect">
            <a:avLst/>
          </a:prstGeom>
          <a:noFill/>
          <a:ln w="19050">
            <a:solidFill>
              <a:srgbClr val="FFFF00"/>
            </a:solidFill>
          </a:ln>
        </p:spPr>
        <p:txBody>
          <a:bodyPr wrap="square" rtlCol="0">
            <a:spAutoFit/>
          </a:bodyPr>
          <a:lstStyle/>
          <a:p>
            <a:pPr algn="ctr"/>
            <a:r>
              <a:rPr lang="es-MX" sz="2000" b="1" dirty="0"/>
              <a:t>Vista de vulnerabilidades (V)</a:t>
            </a:r>
          </a:p>
          <a:p>
            <a:pPr algn="ctr"/>
            <a:r>
              <a:rPr lang="es-MX" sz="1500" u="sng" dirty="0"/>
              <a:t>Hito</a:t>
            </a:r>
            <a:r>
              <a:rPr lang="es-MX" sz="1500" b="1" u="sng" dirty="0"/>
              <a:t>:</a:t>
            </a:r>
            <a:r>
              <a:rPr lang="es-MX" sz="1500" b="1" dirty="0"/>
              <a:t> </a:t>
            </a:r>
            <a:r>
              <a:rPr lang="es-MX" sz="1500" dirty="0"/>
              <a:t>Integrar soluciones a problemas tipos en III y IV</a:t>
            </a:r>
          </a:p>
        </p:txBody>
      </p:sp>
      <p:cxnSp>
        <p:nvCxnSpPr>
          <p:cNvPr id="14" name="Conector: angular 13">
            <a:extLst>
              <a:ext uri="{FF2B5EF4-FFF2-40B4-BE49-F238E27FC236}">
                <a16:creationId xmlns:a16="http://schemas.microsoft.com/office/drawing/2014/main" id="{16D9C856-CDBC-4C8C-AEAE-9B6476DAD1D4}"/>
              </a:ext>
            </a:extLst>
          </p:cNvPr>
          <p:cNvCxnSpPr>
            <a:cxnSpLocks/>
          </p:cNvCxnSpPr>
          <p:nvPr/>
        </p:nvCxnSpPr>
        <p:spPr>
          <a:xfrm rot="10800000" flipV="1">
            <a:off x="521208" y="3373510"/>
            <a:ext cx="12700" cy="1926782"/>
          </a:xfrm>
          <a:prstGeom prst="bentConnector3">
            <a:avLst>
              <a:gd name="adj1" fmla="val 3112496"/>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onector: angular 23">
            <a:extLst>
              <a:ext uri="{FF2B5EF4-FFF2-40B4-BE49-F238E27FC236}">
                <a16:creationId xmlns:a16="http://schemas.microsoft.com/office/drawing/2014/main" id="{7B47D262-7E4B-4858-ACA4-252244C2E4C4}"/>
              </a:ext>
            </a:extLst>
          </p:cNvPr>
          <p:cNvCxnSpPr>
            <a:cxnSpLocks/>
          </p:cNvCxnSpPr>
          <p:nvPr/>
        </p:nvCxnSpPr>
        <p:spPr>
          <a:xfrm>
            <a:off x="130969" y="3695224"/>
            <a:ext cx="392620" cy="207491"/>
          </a:xfrm>
          <a:prstGeom prst="bentConnector3">
            <a:avLst>
              <a:gd name="adj1" fmla="val 2086"/>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Conector: angular 64">
            <a:extLst>
              <a:ext uri="{FF2B5EF4-FFF2-40B4-BE49-F238E27FC236}">
                <a16:creationId xmlns:a16="http://schemas.microsoft.com/office/drawing/2014/main" id="{D3A1961F-C3BF-4BD3-BD15-A882E5AFE0BA}"/>
              </a:ext>
            </a:extLst>
          </p:cNvPr>
          <p:cNvCxnSpPr>
            <a:cxnSpLocks/>
            <a:stCxn id="11" idx="1"/>
            <a:endCxn id="12" idx="1"/>
          </p:cNvCxnSpPr>
          <p:nvPr/>
        </p:nvCxnSpPr>
        <p:spPr>
          <a:xfrm rot="10800000" flipV="1">
            <a:off x="521208" y="4105915"/>
            <a:ext cx="12700" cy="914623"/>
          </a:xfrm>
          <a:prstGeom prst="bentConnector3">
            <a:avLst>
              <a:gd name="adj1" fmla="val 1800000"/>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nvGrpSpPr>
          <p:cNvPr id="67" name="Grupo 66">
            <a:extLst>
              <a:ext uri="{FF2B5EF4-FFF2-40B4-BE49-F238E27FC236}">
                <a16:creationId xmlns:a16="http://schemas.microsoft.com/office/drawing/2014/main" id="{F2F135B7-6448-4B16-9621-10FAE0C1A129}"/>
              </a:ext>
            </a:extLst>
          </p:cNvPr>
          <p:cNvGrpSpPr/>
          <p:nvPr/>
        </p:nvGrpSpPr>
        <p:grpSpPr>
          <a:xfrm rot="10800000">
            <a:off x="8158538" y="4008756"/>
            <a:ext cx="416433" cy="1926782"/>
            <a:chOff x="7579519" y="4075288"/>
            <a:chExt cx="402939" cy="1926782"/>
          </a:xfrm>
        </p:grpSpPr>
        <p:cxnSp>
          <p:nvCxnSpPr>
            <p:cNvPr id="68" name="Conector: angular 67">
              <a:extLst>
                <a:ext uri="{FF2B5EF4-FFF2-40B4-BE49-F238E27FC236}">
                  <a16:creationId xmlns:a16="http://schemas.microsoft.com/office/drawing/2014/main" id="{C2DD38B0-BAE3-44CA-9145-70A95D555C7C}"/>
                </a:ext>
              </a:extLst>
            </p:cNvPr>
            <p:cNvCxnSpPr>
              <a:cxnSpLocks/>
            </p:cNvCxnSpPr>
            <p:nvPr/>
          </p:nvCxnSpPr>
          <p:spPr>
            <a:xfrm rot="10800000" flipV="1">
              <a:off x="7969758" y="4075288"/>
              <a:ext cx="12700" cy="1926782"/>
            </a:xfrm>
            <a:prstGeom prst="bentConnector3">
              <a:avLst>
                <a:gd name="adj1" fmla="val 3112496"/>
              </a:avLst>
            </a:prstGeom>
            <a:ln w="28575">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69" name="Conector: angular 68">
              <a:extLst>
                <a:ext uri="{FF2B5EF4-FFF2-40B4-BE49-F238E27FC236}">
                  <a16:creationId xmlns:a16="http://schemas.microsoft.com/office/drawing/2014/main" id="{8BB44275-BC3E-4406-A59F-68001A06FD9B}"/>
                </a:ext>
              </a:extLst>
            </p:cNvPr>
            <p:cNvCxnSpPr>
              <a:cxnSpLocks/>
            </p:cNvCxnSpPr>
            <p:nvPr/>
          </p:nvCxnSpPr>
          <p:spPr>
            <a:xfrm>
              <a:off x="7579519" y="4830378"/>
              <a:ext cx="392620" cy="207491"/>
            </a:xfrm>
            <a:prstGeom prst="bentConnector3">
              <a:avLst>
                <a:gd name="adj1" fmla="val 2086"/>
              </a:avLst>
            </a:prstGeom>
            <a:ln w="28575">
              <a:solidFill>
                <a:srgbClr val="FFFF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802473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33"/>
          <p:cNvSpPr txBox="1">
            <a:spLocks noGrp="1"/>
          </p:cNvSpPr>
          <p:nvPr>
            <p:ph type="title"/>
          </p:nvPr>
        </p:nvSpPr>
        <p:spPr>
          <a:xfrm>
            <a:off x="1653972" y="212725"/>
            <a:ext cx="4783404" cy="8130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s-MX" dirty="0"/>
              <a:t>CLASP</a:t>
            </a:r>
            <a:endParaRPr lang="es-ES_tradnl" dirty="0"/>
          </a:p>
        </p:txBody>
      </p:sp>
      <p:sp>
        <p:nvSpPr>
          <p:cNvPr id="3" name="CuadroTexto 2">
            <a:extLst>
              <a:ext uri="{FF2B5EF4-FFF2-40B4-BE49-F238E27FC236}">
                <a16:creationId xmlns:a16="http://schemas.microsoft.com/office/drawing/2014/main" id="{008CC4A7-543B-48C2-AEAB-79435EF155DB}"/>
              </a:ext>
            </a:extLst>
          </p:cNvPr>
          <p:cNvSpPr txBox="1"/>
          <p:nvPr/>
        </p:nvSpPr>
        <p:spPr>
          <a:xfrm>
            <a:off x="365760" y="1255268"/>
            <a:ext cx="8412480" cy="2246769"/>
          </a:xfrm>
          <a:prstGeom prst="rect">
            <a:avLst/>
          </a:prstGeom>
          <a:noFill/>
        </p:spPr>
        <p:txBody>
          <a:bodyPr wrap="square" rtlCol="0">
            <a:spAutoFit/>
          </a:bodyPr>
          <a:lstStyle/>
          <a:p>
            <a:pPr algn="just"/>
            <a:r>
              <a:rPr lang="es-MX" sz="2000" b="1" dirty="0"/>
              <a:t>Mejores prácticas de CLASP</a:t>
            </a:r>
          </a:p>
          <a:p>
            <a:pPr algn="just"/>
            <a:endParaRPr lang="es-MX" sz="2000" b="1" dirty="0"/>
          </a:p>
          <a:p>
            <a:pPr algn="just"/>
            <a:r>
              <a:rPr lang="es-MX" sz="2000" dirty="0"/>
              <a:t>Dentro de un proyecto de desarrollo de software, las mejores prácticas de CLASP son la base de todas las actividades de desarrollo de software relacionadas con la seguridad, ya sea planificación, diseño o implementación, incluido el uso de todas las herramientas y técnicas que respaldan CLASP, estas son las siete mejores prácticas de CLASP:</a:t>
            </a:r>
          </a:p>
        </p:txBody>
      </p:sp>
      <p:pic>
        <p:nvPicPr>
          <p:cNvPr id="5" name="Imagen 4">
            <a:extLst>
              <a:ext uri="{FF2B5EF4-FFF2-40B4-BE49-F238E27FC236}">
                <a16:creationId xmlns:a16="http://schemas.microsoft.com/office/drawing/2014/main" id="{18A00DFC-F647-4E50-9D6E-50FD467EA21A}"/>
              </a:ext>
            </a:extLst>
          </p:cNvPr>
          <p:cNvPicPr>
            <a:picLocks noChangeAspect="1"/>
          </p:cNvPicPr>
          <p:nvPr/>
        </p:nvPicPr>
        <p:blipFill>
          <a:blip r:embed="rId3"/>
          <a:stretch>
            <a:fillRect/>
          </a:stretch>
        </p:blipFill>
        <p:spPr>
          <a:xfrm>
            <a:off x="5006673" y="3731580"/>
            <a:ext cx="3568367" cy="2717985"/>
          </a:xfrm>
          <a:prstGeom prst="rect">
            <a:avLst/>
          </a:prstGeom>
        </p:spPr>
      </p:pic>
      <p:sp>
        <p:nvSpPr>
          <p:cNvPr id="7" name="CuadroTexto 6">
            <a:extLst>
              <a:ext uri="{FF2B5EF4-FFF2-40B4-BE49-F238E27FC236}">
                <a16:creationId xmlns:a16="http://schemas.microsoft.com/office/drawing/2014/main" id="{BAE016F7-D9EC-4BED-B8B2-E45BACC9D821}"/>
              </a:ext>
            </a:extLst>
          </p:cNvPr>
          <p:cNvSpPr txBox="1"/>
          <p:nvPr/>
        </p:nvSpPr>
        <p:spPr>
          <a:xfrm>
            <a:off x="365760" y="3690317"/>
            <a:ext cx="4434840" cy="2862322"/>
          </a:xfrm>
          <a:prstGeom prst="rect">
            <a:avLst/>
          </a:prstGeom>
          <a:noFill/>
        </p:spPr>
        <p:txBody>
          <a:bodyPr wrap="square" rtlCol="0">
            <a:spAutoFit/>
          </a:bodyPr>
          <a:lstStyle/>
          <a:p>
            <a:pPr marL="342900" indent="-342900">
              <a:buFont typeface="+mj-lt"/>
              <a:buAutoNum type="arabicPeriod"/>
            </a:pPr>
            <a:r>
              <a:rPr lang="es-MX" sz="1800" dirty="0"/>
              <a:t>Instituir programas de concientización</a:t>
            </a:r>
          </a:p>
          <a:p>
            <a:pPr marL="342900" indent="-342900">
              <a:buFont typeface="+mj-lt"/>
              <a:buAutoNum type="arabicPeriod"/>
            </a:pPr>
            <a:r>
              <a:rPr lang="es-MX" sz="1800" dirty="0"/>
              <a:t>Realizar evaluaciones de aplicaciones</a:t>
            </a:r>
          </a:p>
          <a:p>
            <a:pPr marL="342900" indent="-342900">
              <a:buFont typeface="+mj-lt"/>
              <a:buAutoNum type="arabicPeriod"/>
            </a:pPr>
            <a:r>
              <a:rPr lang="es-MX" sz="1800" dirty="0"/>
              <a:t>Capturar requisitos de seguridad</a:t>
            </a:r>
          </a:p>
          <a:p>
            <a:pPr marL="342900" indent="-342900">
              <a:buFont typeface="+mj-lt"/>
              <a:buAutoNum type="arabicPeriod"/>
            </a:pPr>
            <a:r>
              <a:rPr lang="es-MX" sz="1800" dirty="0"/>
              <a:t>Implementar prácticas de desarrollo seguras</a:t>
            </a:r>
          </a:p>
          <a:p>
            <a:pPr marL="342900" indent="-342900">
              <a:buFont typeface="+mj-lt"/>
              <a:buAutoNum type="arabicPeriod"/>
            </a:pPr>
            <a:r>
              <a:rPr lang="es-MX" sz="1800" dirty="0"/>
              <a:t>Construir procedimientos de remediación de vulnerabilidades</a:t>
            </a:r>
          </a:p>
          <a:p>
            <a:pPr marL="342900" indent="-342900">
              <a:buFont typeface="+mj-lt"/>
              <a:buAutoNum type="arabicPeriod"/>
            </a:pPr>
            <a:r>
              <a:rPr lang="es-MX" sz="1800" dirty="0"/>
              <a:t>Definir y monitorear métricas</a:t>
            </a:r>
          </a:p>
          <a:p>
            <a:pPr marL="342900" indent="-342900">
              <a:buFont typeface="+mj-lt"/>
              <a:buAutoNum type="arabicPeriod"/>
            </a:pPr>
            <a:r>
              <a:rPr lang="es-MX" sz="1800" dirty="0"/>
              <a:t>Publicar pautas de seguridad operativa</a:t>
            </a:r>
          </a:p>
        </p:txBody>
      </p:sp>
    </p:spTree>
    <p:extLst>
      <p:ext uri="{BB962C8B-B14F-4D97-AF65-F5344CB8AC3E}">
        <p14:creationId xmlns:p14="http://schemas.microsoft.com/office/powerpoint/2010/main" val="29154140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33"/>
          <p:cNvSpPr txBox="1">
            <a:spLocks noGrp="1"/>
          </p:cNvSpPr>
          <p:nvPr>
            <p:ph type="title"/>
          </p:nvPr>
        </p:nvSpPr>
        <p:spPr>
          <a:xfrm>
            <a:off x="1653972" y="212725"/>
            <a:ext cx="4783404" cy="8130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s-MX" dirty="0"/>
              <a:t>CLASP</a:t>
            </a:r>
            <a:endParaRPr lang="es-ES_tradnl" dirty="0"/>
          </a:p>
        </p:txBody>
      </p:sp>
      <p:sp>
        <p:nvSpPr>
          <p:cNvPr id="3" name="CuadroTexto 2">
            <a:extLst>
              <a:ext uri="{FF2B5EF4-FFF2-40B4-BE49-F238E27FC236}">
                <a16:creationId xmlns:a16="http://schemas.microsoft.com/office/drawing/2014/main" id="{008CC4A7-543B-48C2-AEAB-79435EF155DB}"/>
              </a:ext>
            </a:extLst>
          </p:cNvPr>
          <p:cNvSpPr txBox="1"/>
          <p:nvPr/>
        </p:nvSpPr>
        <p:spPr>
          <a:xfrm>
            <a:off x="365760" y="1255268"/>
            <a:ext cx="8412480" cy="3785652"/>
          </a:xfrm>
          <a:prstGeom prst="rect">
            <a:avLst/>
          </a:prstGeom>
          <a:noFill/>
        </p:spPr>
        <p:txBody>
          <a:bodyPr wrap="square" rtlCol="0">
            <a:spAutoFit/>
          </a:bodyPr>
          <a:lstStyle/>
          <a:p>
            <a:pPr algn="just"/>
            <a:r>
              <a:rPr lang="es-MX" sz="2000" b="1" dirty="0"/>
              <a:t>24 Actividades CLASP</a:t>
            </a:r>
          </a:p>
          <a:p>
            <a:pPr algn="just"/>
            <a:endParaRPr lang="es-MX" sz="2000" b="1" dirty="0"/>
          </a:p>
          <a:p>
            <a:pPr algn="just"/>
            <a:r>
              <a:rPr lang="es-MX" sz="2000" dirty="0"/>
              <a:t>CLASP está diseñado para permitir una fácil integración de sus actividades relacionadas con la seguridad en los procesos de desarrollo de aplicaciones existentes.</a:t>
            </a:r>
          </a:p>
          <a:p>
            <a:pPr algn="just"/>
            <a:endParaRPr lang="es-MX" sz="2000" dirty="0"/>
          </a:p>
          <a:p>
            <a:pPr algn="just"/>
            <a:r>
              <a:rPr lang="es-MX" sz="2000" dirty="0"/>
              <a:t>Cada actividad se divide en componentes de procesos discretos y se vincula a uno o más roles específicos del proyecto. De esta manera, proporciona una guía a los participantes del proyecto (por ejemplo, gerentes de proyecto, auditores de seguridad, desarrolladores, arquitectos, evaluadores y otros) que se adapta fácilmente a su forma de trabajar. </a:t>
            </a:r>
          </a:p>
        </p:txBody>
      </p:sp>
      <p:sp>
        <p:nvSpPr>
          <p:cNvPr id="7" name="CuadroTexto 6">
            <a:extLst>
              <a:ext uri="{FF2B5EF4-FFF2-40B4-BE49-F238E27FC236}">
                <a16:creationId xmlns:a16="http://schemas.microsoft.com/office/drawing/2014/main" id="{BAE016F7-D9EC-4BED-B8B2-E45BACC9D821}"/>
              </a:ext>
            </a:extLst>
          </p:cNvPr>
          <p:cNvSpPr txBox="1"/>
          <p:nvPr/>
        </p:nvSpPr>
        <p:spPr>
          <a:xfrm>
            <a:off x="365760" y="5053583"/>
            <a:ext cx="3837940" cy="1323439"/>
          </a:xfrm>
          <a:prstGeom prst="rect">
            <a:avLst/>
          </a:prstGeom>
          <a:noFill/>
        </p:spPr>
        <p:txBody>
          <a:bodyPr wrap="square" rtlCol="0">
            <a:spAutoFit/>
          </a:bodyPr>
          <a:lstStyle/>
          <a:p>
            <a:pPr algn="just"/>
            <a:r>
              <a:rPr lang="es-MX" sz="2000" dirty="0"/>
              <a:t>Esto da como resultado mejoras incrementales en la seguridad que son fácilmente alcanzables, repetibles y medibles.</a:t>
            </a:r>
          </a:p>
        </p:txBody>
      </p:sp>
      <p:pic>
        <p:nvPicPr>
          <p:cNvPr id="8" name="Imagen 7">
            <a:extLst>
              <a:ext uri="{FF2B5EF4-FFF2-40B4-BE49-F238E27FC236}">
                <a16:creationId xmlns:a16="http://schemas.microsoft.com/office/drawing/2014/main" id="{E6B564C3-104C-4640-ACB3-9C73D82412FE}"/>
              </a:ext>
            </a:extLst>
          </p:cNvPr>
          <p:cNvPicPr>
            <a:picLocks noChangeAspect="1"/>
          </p:cNvPicPr>
          <p:nvPr/>
        </p:nvPicPr>
        <p:blipFill>
          <a:blip r:embed="rId3"/>
          <a:stretch>
            <a:fillRect/>
          </a:stretch>
        </p:blipFill>
        <p:spPr>
          <a:xfrm>
            <a:off x="4775200" y="5053583"/>
            <a:ext cx="4003040" cy="1510844"/>
          </a:xfrm>
          <a:prstGeom prst="rect">
            <a:avLst/>
          </a:prstGeom>
        </p:spPr>
      </p:pic>
    </p:spTree>
    <p:extLst>
      <p:ext uri="{BB962C8B-B14F-4D97-AF65-F5344CB8AC3E}">
        <p14:creationId xmlns:p14="http://schemas.microsoft.com/office/powerpoint/2010/main" val="34672619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33"/>
          <p:cNvSpPr txBox="1">
            <a:spLocks noGrp="1"/>
          </p:cNvSpPr>
          <p:nvPr>
            <p:ph type="title"/>
          </p:nvPr>
        </p:nvSpPr>
        <p:spPr>
          <a:xfrm>
            <a:off x="1653972" y="212725"/>
            <a:ext cx="4783404" cy="8130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s-MX" dirty="0"/>
              <a:t>CLASP</a:t>
            </a:r>
            <a:endParaRPr lang="es-ES_tradnl" dirty="0"/>
          </a:p>
        </p:txBody>
      </p:sp>
      <p:sp>
        <p:nvSpPr>
          <p:cNvPr id="3" name="CuadroTexto 2">
            <a:extLst>
              <a:ext uri="{FF2B5EF4-FFF2-40B4-BE49-F238E27FC236}">
                <a16:creationId xmlns:a16="http://schemas.microsoft.com/office/drawing/2014/main" id="{008CC4A7-543B-48C2-AEAB-79435EF155DB}"/>
              </a:ext>
            </a:extLst>
          </p:cNvPr>
          <p:cNvSpPr txBox="1"/>
          <p:nvPr/>
        </p:nvSpPr>
        <p:spPr>
          <a:xfrm>
            <a:off x="357914" y="1167107"/>
            <a:ext cx="8412480" cy="707886"/>
          </a:xfrm>
          <a:prstGeom prst="rect">
            <a:avLst/>
          </a:prstGeom>
          <a:noFill/>
        </p:spPr>
        <p:txBody>
          <a:bodyPr wrap="square" rtlCol="0">
            <a:spAutoFit/>
          </a:bodyPr>
          <a:lstStyle/>
          <a:p>
            <a:pPr algn="just"/>
            <a:r>
              <a:rPr lang="es-MX" sz="2000" b="1" dirty="0"/>
              <a:t>Actividades CLASP y roles de proyectos relacionados y mejores prácticas</a:t>
            </a:r>
            <a:endParaRPr lang="es-MX" sz="2000" dirty="0"/>
          </a:p>
        </p:txBody>
      </p:sp>
      <p:pic>
        <p:nvPicPr>
          <p:cNvPr id="5" name="Imagen 4">
            <a:extLst>
              <a:ext uri="{FF2B5EF4-FFF2-40B4-BE49-F238E27FC236}">
                <a16:creationId xmlns:a16="http://schemas.microsoft.com/office/drawing/2014/main" id="{21A0EB12-FB9C-4AD2-9A8A-520B61836B44}"/>
              </a:ext>
            </a:extLst>
          </p:cNvPr>
          <p:cNvPicPr>
            <a:picLocks noChangeAspect="1"/>
          </p:cNvPicPr>
          <p:nvPr/>
        </p:nvPicPr>
        <p:blipFill>
          <a:blip r:embed="rId3"/>
          <a:stretch>
            <a:fillRect/>
          </a:stretch>
        </p:blipFill>
        <p:spPr>
          <a:xfrm>
            <a:off x="357914" y="2014897"/>
            <a:ext cx="8428172" cy="3322053"/>
          </a:xfrm>
          <a:prstGeom prst="rect">
            <a:avLst/>
          </a:prstGeom>
        </p:spPr>
      </p:pic>
    </p:spTree>
    <p:extLst>
      <p:ext uri="{BB962C8B-B14F-4D97-AF65-F5344CB8AC3E}">
        <p14:creationId xmlns:p14="http://schemas.microsoft.com/office/powerpoint/2010/main" val="12153026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33"/>
          <p:cNvSpPr txBox="1">
            <a:spLocks noGrp="1"/>
          </p:cNvSpPr>
          <p:nvPr>
            <p:ph type="title"/>
          </p:nvPr>
        </p:nvSpPr>
        <p:spPr>
          <a:xfrm>
            <a:off x="1763700" y="212725"/>
            <a:ext cx="4085700" cy="8130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s-ES_tradnl" dirty="0"/>
              <a:t>Desarrollo seguro de software</a:t>
            </a:r>
          </a:p>
        </p:txBody>
      </p:sp>
      <p:sp>
        <p:nvSpPr>
          <p:cNvPr id="3" name="CuadroTexto 2">
            <a:extLst>
              <a:ext uri="{FF2B5EF4-FFF2-40B4-BE49-F238E27FC236}">
                <a16:creationId xmlns:a16="http://schemas.microsoft.com/office/drawing/2014/main" id="{008CC4A7-543B-48C2-AEAB-79435EF155DB}"/>
              </a:ext>
            </a:extLst>
          </p:cNvPr>
          <p:cNvSpPr txBox="1"/>
          <p:nvPr/>
        </p:nvSpPr>
        <p:spPr>
          <a:xfrm>
            <a:off x="248365" y="1267968"/>
            <a:ext cx="8542067" cy="4708981"/>
          </a:xfrm>
          <a:prstGeom prst="rect">
            <a:avLst/>
          </a:prstGeom>
          <a:noFill/>
        </p:spPr>
        <p:txBody>
          <a:bodyPr wrap="square" rtlCol="0">
            <a:spAutoFit/>
          </a:bodyPr>
          <a:lstStyle/>
          <a:p>
            <a:pPr algn="just"/>
            <a:r>
              <a:rPr lang="es-MX" sz="2000" dirty="0"/>
              <a:t>El desarrollo seguro hoy en día es una necesidad en el diseño y desarrollo de software. </a:t>
            </a:r>
          </a:p>
          <a:p>
            <a:pPr algn="just"/>
            <a:endParaRPr lang="es-MX" sz="2000" dirty="0"/>
          </a:p>
          <a:p>
            <a:pPr algn="just"/>
            <a:r>
              <a:rPr lang="es-MX" sz="2000" dirty="0"/>
              <a:t>La idea detrás del desarrollo seguro de aplicaciones es tener en cuenta la seguridad desde el minuto cero del ciclo de vida del software.</a:t>
            </a:r>
            <a:endParaRPr lang="es-CL" sz="2000" dirty="0"/>
          </a:p>
          <a:p>
            <a:pPr algn="just"/>
            <a:endParaRPr lang="es-CL" sz="2000" dirty="0"/>
          </a:p>
          <a:p>
            <a:pPr algn="just"/>
            <a:r>
              <a:rPr lang="es-CL" sz="2000" dirty="0"/>
              <a:t>Implementar buenas practicas, permitirá mitigar las vulnerabilidades mas comunes que existen hoy en día.</a:t>
            </a:r>
          </a:p>
          <a:p>
            <a:pPr algn="just"/>
            <a:endParaRPr lang="es-CL" sz="2000" dirty="0"/>
          </a:p>
          <a:p>
            <a:pPr algn="just"/>
            <a:r>
              <a:rPr lang="es-CL" sz="2000" dirty="0"/>
              <a:t>Estas practicas se pueden transformar en requisitos que se deben seguir para poder ir realizando un software menos vulnerable a ataques, sin la necesidad de que el desarrollador sea un experto en seguridad o ciberseguridad</a:t>
            </a:r>
          </a:p>
          <a:p>
            <a:endParaRPr lang="es-CL" sz="2000" dirty="0"/>
          </a:p>
          <a:p>
            <a:endParaRPr lang="es-CL" sz="2000" dirty="0"/>
          </a:p>
        </p:txBody>
      </p:sp>
      <p:pic>
        <p:nvPicPr>
          <p:cNvPr id="8" name="Imagen 7">
            <a:extLst>
              <a:ext uri="{FF2B5EF4-FFF2-40B4-BE49-F238E27FC236}">
                <a16:creationId xmlns:a16="http://schemas.microsoft.com/office/drawing/2014/main" id="{99C530A0-F0BB-4030-95A2-ED1A1A50EA73}"/>
              </a:ext>
            </a:extLst>
          </p:cNvPr>
          <p:cNvPicPr>
            <a:picLocks noChangeAspect="1"/>
          </p:cNvPicPr>
          <p:nvPr/>
        </p:nvPicPr>
        <p:blipFill>
          <a:blip r:embed="rId3"/>
          <a:stretch>
            <a:fillRect/>
          </a:stretch>
        </p:blipFill>
        <p:spPr>
          <a:xfrm>
            <a:off x="6293977" y="5221752"/>
            <a:ext cx="2601658" cy="1476118"/>
          </a:xfrm>
          <a:prstGeom prst="rect">
            <a:avLst/>
          </a:prstGeom>
        </p:spPr>
      </p:pic>
    </p:spTree>
    <p:extLst>
      <p:ext uri="{BB962C8B-B14F-4D97-AF65-F5344CB8AC3E}">
        <p14:creationId xmlns:p14="http://schemas.microsoft.com/office/powerpoint/2010/main" val="109288663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33"/>
          <p:cNvSpPr txBox="1">
            <a:spLocks noGrp="1"/>
          </p:cNvSpPr>
          <p:nvPr>
            <p:ph type="title"/>
          </p:nvPr>
        </p:nvSpPr>
        <p:spPr>
          <a:xfrm>
            <a:off x="1653972" y="212725"/>
            <a:ext cx="4783404" cy="8130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s-MX" dirty="0"/>
              <a:t>CLASP</a:t>
            </a:r>
            <a:endParaRPr lang="es-ES_tradnl" dirty="0"/>
          </a:p>
        </p:txBody>
      </p:sp>
      <p:sp>
        <p:nvSpPr>
          <p:cNvPr id="3" name="CuadroTexto 2">
            <a:extLst>
              <a:ext uri="{FF2B5EF4-FFF2-40B4-BE49-F238E27FC236}">
                <a16:creationId xmlns:a16="http://schemas.microsoft.com/office/drawing/2014/main" id="{008CC4A7-543B-48C2-AEAB-79435EF155DB}"/>
              </a:ext>
            </a:extLst>
          </p:cNvPr>
          <p:cNvSpPr txBox="1"/>
          <p:nvPr/>
        </p:nvSpPr>
        <p:spPr>
          <a:xfrm>
            <a:off x="353060" y="1166368"/>
            <a:ext cx="8412480" cy="707886"/>
          </a:xfrm>
          <a:prstGeom prst="rect">
            <a:avLst/>
          </a:prstGeom>
          <a:noFill/>
        </p:spPr>
        <p:txBody>
          <a:bodyPr wrap="square" rtlCol="0">
            <a:spAutoFit/>
          </a:bodyPr>
          <a:lstStyle/>
          <a:p>
            <a:pPr algn="just"/>
            <a:r>
              <a:rPr lang="es-MX" sz="2000" b="1" dirty="0"/>
              <a:t>Actividades CLASP y roles de proyectos relacionados y mejores prácticas</a:t>
            </a:r>
            <a:endParaRPr lang="es-MX" sz="2000" dirty="0"/>
          </a:p>
        </p:txBody>
      </p:sp>
      <p:pic>
        <p:nvPicPr>
          <p:cNvPr id="4" name="Imagen 3">
            <a:extLst>
              <a:ext uri="{FF2B5EF4-FFF2-40B4-BE49-F238E27FC236}">
                <a16:creationId xmlns:a16="http://schemas.microsoft.com/office/drawing/2014/main" id="{202A10BC-3230-492A-8349-DF4AB931E1EE}"/>
              </a:ext>
            </a:extLst>
          </p:cNvPr>
          <p:cNvPicPr>
            <a:picLocks noChangeAspect="1"/>
          </p:cNvPicPr>
          <p:nvPr/>
        </p:nvPicPr>
        <p:blipFill>
          <a:blip r:embed="rId3"/>
          <a:stretch>
            <a:fillRect/>
          </a:stretch>
        </p:blipFill>
        <p:spPr>
          <a:xfrm>
            <a:off x="365760" y="2014897"/>
            <a:ext cx="8412480" cy="3303437"/>
          </a:xfrm>
          <a:prstGeom prst="rect">
            <a:avLst/>
          </a:prstGeom>
        </p:spPr>
      </p:pic>
    </p:spTree>
    <p:extLst>
      <p:ext uri="{BB962C8B-B14F-4D97-AF65-F5344CB8AC3E}">
        <p14:creationId xmlns:p14="http://schemas.microsoft.com/office/powerpoint/2010/main" val="1021580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33"/>
          <p:cNvSpPr txBox="1">
            <a:spLocks noGrp="1"/>
          </p:cNvSpPr>
          <p:nvPr>
            <p:ph type="title"/>
          </p:nvPr>
        </p:nvSpPr>
        <p:spPr>
          <a:xfrm>
            <a:off x="1653972" y="212725"/>
            <a:ext cx="4783404" cy="8130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s-MX" dirty="0"/>
              <a:t>CLASP</a:t>
            </a:r>
            <a:endParaRPr lang="es-ES_tradnl" dirty="0"/>
          </a:p>
        </p:txBody>
      </p:sp>
      <p:sp>
        <p:nvSpPr>
          <p:cNvPr id="3" name="CuadroTexto 2">
            <a:extLst>
              <a:ext uri="{FF2B5EF4-FFF2-40B4-BE49-F238E27FC236}">
                <a16:creationId xmlns:a16="http://schemas.microsoft.com/office/drawing/2014/main" id="{008CC4A7-543B-48C2-AEAB-79435EF155DB}"/>
              </a:ext>
            </a:extLst>
          </p:cNvPr>
          <p:cNvSpPr txBox="1"/>
          <p:nvPr/>
        </p:nvSpPr>
        <p:spPr>
          <a:xfrm>
            <a:off x="353060" y="1166368"/>
            <a:ext cx="8412480" cy="707886"/>
          </a:xfrm>
          <a:prstGeom prst="rect">
            <a:avLst/>
          </a:prstGeom>
          <a:noFill/>
        </p:spPr>
        <p:txBody>
          <a:bodyPr wrap="square" rtlCol="0">
            <a:spAutoFit/>
          </a:bodyPr>
          <a:lstStyle/>
          <a:p>
            <a:pPr algn="just"/>
            <a:r>
              <a:rPr lang="es-MX" sz="2000" b="1" dirty="0"/>
              <a:t>Actividades CLASP y roles de proyectos relacionados y mejores prácticas</a:t>
            </a:r>
            <a:endParaRPr lang="es-MX" sz="2000" dirty="0"/>
          </a:p>
        </p:txBody>
      </p:sp>
      <p:pic>
        <p:nvPicPr>
          <p:cNvPr id="7" name="Imagen 6">
            <a:extLst>
              <a:ext uri="{FF2B5EF4-FFF2-40B4-BE49-F238E27FC236}">
                <a16:creationId xmlns:a16="http://schemas.microsoft.com/office/drawing/2014/main" id="{4ED582BB-0BC3-4735-986B-C2D35503678D}"/>
              </a:ext>
            </a:extLst>
          </p:cNvPr>
          <p:cNvPicPr>
            <a:picLocks noChangeAspect="1"/>
          </p:cNvPicPr>
          <p:nvPr/>
        </p:nvPicPr>
        <p:blipFill>
          <a:blip r:embed="rId3"/>
          <a:stretch>
            <a:fillRect/>
          </a:stretch>
        </p:blipFill>
        <p:spPr>
          <a:xfrm>
            <a:off x="353060" y="2014897"/>
            <a:ext cx="8418537" cy="2696803"/>
          </a:xfrm>
          <a:prstGeom prst="rect">
            <a:avLst/>
          </a:prstGeom>
        </p:spPr>
      </p:pic>
    </p:spTree>
    <p:extLst>
      <p:ext uri="{BB962C8B-B14F-4D97-AF65-F5344CB8AC3E}">
        <p14:creationId xmlns:p14="http://schemas.microsoft.com/office/powerpoint/2010/main" val="35700926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33"/>
          <p:cNvSpPr txBox="1">
            <a:spLocks noGrp="1"/>
          </p:cNvSpPr>
          <p:nvPr>
            <p:ph type="title"/>
          </p:nvPr>
        </p:nvSpPr>
        <p:spPr>
          <a:xfrm>
            <a:off x="1653972" y="212725"/>
            <a:ext cx="4783404" cy="8130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s-MX" dirty="0"/>
              <a:t>CLASP</a:t>
            </a:r>
            <a:endParaRPr lang="es-ES_tradnl" dirty="0"/>
          </a:p>
        </p:txBody>
      </p:sp>
      <p:sp>
        <p:nvSpPr>
          <p:cNvPr id="3" name="CuadroTexto 2">
            <a:extLst>
              <a:ext uri="{FF2B5EF4-FFF2-40B4-BE49-F238E27FC236}">
                <a16:creationId xmlns:a16="http://schemas.microsoft.com/office/drawing/2014/main" id="{008CC4A7-543B-48C2-AEAB-79435EF155DB}"/>
              </a:ext>
            </a:extLst>
          </p:cNvPr>
          <p:cNvSpPr txBox="1"/>
          <p:nvPr/>
        </p:nvSpPr>
        <p:spPr>
          <a:xfrm>
            <a:off x="353060" y="1166368"/>
            <a:ext cx="8412480" cy="707886"/>
          </a:xfrm>
          <a:prstGeom prst="rect">
            <a:avLst/>
          </a:prstGeom>
          <a:noFill/>
        </p:spPr>
        <p:txBody>
          <a:bodyPr wrap="square" rtlCol="0">
            <a:spAutoFit/>
          </a:bodyPr>
          <a:lstStyle/>
          <a:p>
            <a:pPr algn="just"/>
            <a:r>
              <a:rPr lang="es-MX" sz="2000" b="1" dirty="0"/>
              <a:t>Actividades CLASP y roles de proyectos relacionados y mejores prácticas</a:t>
            </a:r>
            <a:endParaRPr lang="es-MX" sz="2000" dirty="0"/>
          </a:p>
        </p:txBody>
      </p:sp>
      <p:pic>
        <p:nvPicPr>
          <p:cNvPr id="4" name="Imagen 3">
            <a:extLst>
              <a:ext uri="{FF2B5EF4-FFF2-40B4-BE49-F238E27FC236}">
                <a16:creationId xmlns:a16="http://schemas.microsoft.com/office/drawing/2014/main" id="{8F44A151-8A9B-4C97-B115-64267FC88F37}"/>
              </a:ext>
            </a:extLst>
          </p:cNvPr>
          <p:cNvPicPr>
            <a:picLocks noChangeAspect="1"/>
          </p:cNvPicPr>
          <p:nvPr/>
        </p:nvPicPr>
        <p:blipFill>
          <a:blip r:embed="rId3"/>
          <a:stretch>
            <a:fillRect/>
          </a:stretch>
        </p:blipFill>
        <p:spPr>
          <a:xfrm>
            <a:off x="378459" y="1874254"/>
            <a:ext cx="8332029" cy="2672346"/>
          </a:xfrm>
          <a:prstGeom prst="rect">
            <a:avLst/>
          </a:prstGeom>
        </p:spPr>
      </p:pic>
    </p:spTree>
    <p:extLst>
      <p:ext uri="{BB962C8B-B14F-4D97-AF65-F5344CB8AC3E}">
        <p14:creationId xmlns:p14="http://schemas.microsoft.com/office/powerpoint/2010/main" val="32307648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548035E2-9379-2346-A89D-675F58CEB28A}"/>
              </a:ext>
            </a:extLst>
          </p:cNvPr>
          <p:cNvSpPr>
            <a:spLocks noGrp="1"/>
          </p:cNvSpPr>
          <p:nvPr>
            <p:ph type="title"/>
          </p:nvPr>
        </p:nvSpPr>
        <p:spPr>
          <a:xfrm>
            <a:off x="2137525" y="2129950"/>
            <a:ext cx="7006475" cy="3038950"/>
          </a:xfrm>
        </p:spPr>
        <p:txBody>
          <a:bodyPr/>
          <a:lstStyle/>
          <a:p>
            <a:r>
              <a:rPr lang="en-US" dirty="0"/>
              <a:t>SSDF</a:t>
            </a:r>
            <a:br>
              <a:rPr lang="en-US" dirty="0"/>
            </a:br>
            <a:r>
              <a:rPr lang="en-US" dirty="0"/>
              <a:t> (Secure Software Development Framework)</a:t>
            </a:r>
            <a:endParaRPr lang="es-ES_tradnl" dirty="0"/>
          </a:p>
        </p:txBody>
      </p:sp>
    </p:spTree>
    <p:extLst>
      <p:ext uri="{BB962C8B-B14F-4D97-AF65-F5344CB8AC3E}">
        <p14:creationId xmlns:p14="http://schemas.microsoft.com/office/powerpoint/2010/main" val="247457579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33"/>
          <p:cNvSpPr txBox="1">
            <a:spLocks noGrp="1"/>
          </p:cNvSpPr>
          <p:nvPr>
            <p:ph type="title"/>
          </p:nvPr>
        </p:nvSpPr>
        <p:spPr>
          <a:xfrm>
            <a:off x="1653972" y="212725"/>
            <a:ext cx="4783404" cy="8130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dirty="0"/>
              <a:t>SSDF (Secure Software Development Framework)</a:t>
            </a:r>
          </a:p>
        </p:txBody>
      </p:sp>
      <p:sp>
        <p:nvSpPr>
          <p:cNvPr id="3" name="CuadroTexto 2">
            <a:extLst>
              <a:ext uri="{FF2B5EF4-FFF2-40B4-BE49-F238E27FC236}">
                <a16:creationId xmlns:a16="http://schemas.microsoft.com/office/drawing/2014/main" id="{008CC4A7-543B-48C2-AEAB-79435EF155DB}"/>
              </a:ext>
            </a:extLst>
          </p:cNvPr>
          <p:cNvSpPr txBox="1"/>
          <p:nvPr/>
        </p:nvSpPr>
        <p:spPr>
          <a:xfrm>
            <a:off x="329184" y="1306068"/>
            <a:ext cx="8290560" cy="1323439"/>
          </a:xfrm>
          <a:prstGeom prst="rect">
            <a:avLst/>
          </a:prstGeom>
          <a:noFill/>
        </p:spPr>
        <p:txBody>
          <a:bodyPr wrap="square" rtlCol="0">
            <a:spAutoFit/>
          </a:bodyPr>
          <a:lstStyle/>
          <a:p>
            <a:pPr algn="just"/>
            <a:r>
              <a:rPr lang="es-MX" sz="2000" dirty="0"/>
              <a:t>El marco de desarrollo de software seguro (SSDF) es un conjunto de prácticas de desarrollo de software fundamentales, sólidas y seguras basadas en documentos establecidos de prácticas de desarrollo de software seguro de organizaciones como BSA , OWASP y </a:t>
            </a:r>
            <a:r>
              <a:rPr lang="es-MX" sz="2000" dirty="0" err="1"/>
              <a:t>SAFECode</a:t>
            </a:r>
            <a:r>
              <a:rPr lang="es-MX" sz="2000" dirty="0"/>
              <a:t>. </a:t>
            </a:r>
          </a:p>
        </p:txBody>
      </p:sp>
      <p:sp>
        <p:nvSpPr>
          <p:cNvPr id="4" name="CuadroTexto 3">
            <a:extLst>
              <a:ext uri="{FF2B5EF4-FFF2-40B4-BE49-F238E27FC236}">
                <a16:creationId xmlns:a16="http://schemas.microsoft.com/office/drawing/2014/main" id="{ECEED0C7-57D9-4E13-9B7F-7A375B1527C1}"/>
              </a:ext>
            </a:extLst>
          </p:cNvPr>
          <p:cNvSpPr txBox="1"/>
          <p:nvPr/>
        </p:nvSpPr>
        <p:spPr>
          <a:xfrm>
            <a:off x="329184" y="3318470"/>
            <a:ext cx="4636516" cy="2246769"/>
          </a:xfrm>
          <a:prstGeom prst="rect">
            <a:avLst/>
          </a:prstGeom>
          <a:noFill/>
        </p:spPr>
        <p:txBody>
          <a:bodyPr wrap="square" rtlCol="0">
            <a:spAutoFit/>
          </a:bodyPr>
          <a:lstStyle/>
          <a:p>
            <a:pPr algn="just"/>
            <a:r>
              <a:rPr lang="es-MX" sz="2000" dirty="0"/>
              <a:t>Pocos modelos de ciclo de vida de desarrollo de software (SDLC) abordan explícitamente la seguridad del software en detalle, por lo que es necesario agregar prácticas como las del SSDF e integrarlas con cada implementación de SDLC.</a:t>
            </a:r>
          </a:p>
        </p:txBody>
      </p:sp>
      <p:pic>
        <p:nvPicPr>
          <p:cNvPr id="5" name="Imagen 4">
            <a:extLst>
              <a:ext uri="{FF2B5EF4-FFF2-40B4-BE49-F238E27FC236}">
                <a16:creationId xmlns:a16="http://schemas.microsoft.com/office/drawing/2014/main" id="{413D5BF6-CE38-4450-915E-3604351A26BB}"/>
              </a:ext>
            </a:extLst>
          </p:cNvPr>
          <p:cNvPicPr>
            <a:picLocks noChangeAspect="1"/>
          </p:cNvPicPr>
          <p:nvPr/>
        </p:nvPicPr>
        <p:blipFill>
          <a:blip r:embed="rId3"/>
          <a:stretch>
            <a:fillRect/>
          </a:stretch>
        </p:blipFill>
        <p:spPr>
          <a:xfrm>
            <a:off x="5348478" y="2790577"/>
            <a:ext cx="3287299" cy="3302554"/>
          </a:xfrm>
          <a:prstGeom prst="rect">
            <a:avLst/>
          </a:prstGeom>
        </p:spPr>
      </p:pic>
      <p:sp>
        <p:nvSpPr>
          <p:cNvPr id="8" name="CuadroTexto 7">
            <a:extLst>
              <a:ext uri="{FF2B5EF4-FFF2-40B4-BE49-F238E27FC236}">
                <a16:creationId xmlns:a16="http://schemas.microsoft.com/office/drawing/2014/main" id="{061EAD23-80F5-4939-A411-F3B14467F8BA}"/>
              </a:ext>
            </a:extLst>
          </p:cNvPr>
          <p:cNvSpPr txBox="1"/>
          <p:nvPr/>
        </p:nvSpPr>
        <p:spPr>
          <a:xfrm>
            <a:off x="329184" y="6269888"/>
            <a:ext cx="5019294" cy="307777"/>
          </a:xfrm>
          <a:prstGeom prst="rect">
            <a:avLst/>
          </a:prstGeom>
          <a:noFill/>
        </p:spPr>
        <p:txBody>
          <a:bodyPr wrap="square">
            <a:spAutoFit/>
          </a:bodyPr>
          <a:lstStyle/>
          <a:p>
            <a:r>
              <a:rPr lang="es-CL" dirty="0"/>
              <a:t>Fuente: </a:t>
            </a:r>
            <a:r>
              <a:rPr lang="es-CL" dirty="0">
                <a:hlinkClick r:id="rId4"/>
              </a:rPr>
              <a:t>https://csrc.nist.gov/Projects/ssdf</a:t>
            </a:r>
            <a:endParaRPr lang="es-CL" dirty="0"/>
          </a:p>
        </p:txBody>
      </p:sp>
    </p:spTree>
    <p:extLst>
      <p:ext uri="{BB962C8B-B14F-4D97-AF65-F5344CB8AC3E}">
        <p14:creationId xmlns:p14="http://schemas.microsoft.com/office/powerpoint/2010/main" val="26606168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33"/>
          <p:cNvSpPr txBox="1">
            <a:spLocks noGrp="1"/>
          </p:cNvSpPr>
          <p:nvPr>
            <p:ph type="title"/>
          </p:nvPr>
        </p:nvSpPr>
        <p:spPr>
          <a:xfrm>
            <a:off x="1653972" y="212725"/>
            <a:ext cx="4783404" cy="8130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dirty="0"/>
              <a:t>SSDF (Secure Software Development Framework)</a:t>
            </a:r>
            <a:endParaRPr lang="es-ES_tradnl" dirty="0"/>
          </a:p>
        </p:txBody>
      </p:sp>
      <p:sp>
        <p:nvSpPr>
          <p:cNvPr id="3" name="CuadroTexto 2">
            <a:extLst>
              <a:ext uri="{FF2B5EF4-FFF2-40B4-BE49-F238E27FC236}">
                <a16:creationId xmlns:a16="http://schemas.microsoft.com/office/drawing/2014/main" id="{008CC4A7-543B-48C2-AEAB-79435EF155DB}"/>
              </a:ext>
            </a:extLst>
          </p:cNvPr>
          <p:cNvSpPr txBox="1"/>
          <p:nvPr/>
        </p:nvSpPr>
        <p:spPr>
          <a:xfrm>
            <a:off x="329184" y="1179068"/>
            <a:ext cx="8446516" cy="4811574"/>
          </a:xfrm>
          <a:prstGeom prst="rect">
            <a:avLst/>
          </a:prstGeom>
          <a:noFill/>
        </p:spPr>
        <p:txBody>
          <a:bodyPr wrap="square" rtlCol="0">
            <a:spAutoFit/>
          </a:bodyPr>
          <a:lstStyle/>
          <a:p>
            <a:pPr algn="just"/>
            <a:r>
              <a:rPr lang="es-MX" sz="2000" dirty="0"/>
              <a:t>Las prácticas clave en el SSDF incluyen:</a:t>
            </a:r>
          </a:p>
          <a:p>
            <a:pPr algn="just"/>
            <a:endParaRPr lang="es-MX" sz="2000" dirty="0"/>
          </a:p>
          <a:p>
            <a:pPr marL="457200" indent="-457200" algn="just">
              <a:lnSpc>
                <a:spcPct val="150000"/>
              </a:lnSpc>
              <a:buFont typeface="Arial" panose="020B0604020202020204" pitchFamily="34" charset="0"/>
              <a:buChar char="•"/>
            </a:pPr>
            <a:r>
              <a:rPr lang="es-MX" sz="1800" dirty="0"/>
              <a:t>Definir criterios para las comprobaciones de seguridad del software.</a:t>
            </a:r>
          </a:p>
          <a:p>
            <a:pPr marL="457200" indent="-457200" algn="just">
              <a:lnSpc>
                <a:spcPct val="150000"/>
              </a:lnSpc>
              <a:buFont typeface="Arial" panose="020B0604020202020204" pitchFamily="34" charset="0"/>
              <a:buChar char="•"/>
            </a:pPr>
            <a:r>
              <a:rPr lang="es-MX" sz="1800" dirty="0"/>
              <a:t>Proteja todas las formas de código del acceso no autorizado y la manipulación salvaguardando los entornos de desarrollo, compilación, distribución y actualización y siguiendo el principio de privilegios mínimos</a:t>
            </a:r>
          </a:p>
          <a:p>
            <a:pPr marL="457200" indent="-457200" algn="just">
              <a:lnSpc>
                <a:spcPct val="150000"/>
              </a:lnSpc>
              <a:buFont typeface="Arial" panose="020B0604020202020204" pitchFamily="34" charset="0"/>
              <a:buChar char="•"/>
            </a:pPr>
            <a:r>
              <a:rPr lang="es-MX" sz="1800" dirty="0"/>
              <a:t>Proporcionar un mecanismo para verificar la integridad de la versión del software mediante la firma digital del código a lo largo del ciclo de vida del software.</a:t>
            </a:r>
          </a:p>
          <a:p>
            <a:pPr marL="457200" indent="-457200" algn="just">
              <a:lnSpc>
                <a:spcPct val="150000"/>
              </a:lnSpc>
              <a:buFont typeface="Arial" panose="020B0604020202020204" pitchFamily="34" charset="0"/>
              <a:buChar char="•"/>
            </a:pPr>
            <a:r>
              <a:rPr lang="es-MX" sz="1800" dirty="0"/>
              <a:t>Diseñar software para cumplir con los requisitos de seguridad y mitigar los riesgos de seguridad</a:t>
            </a:r>
          </a:p>
          <a:p>
            <a:pPr marL="457200" indent="-457200" algn="just">
              <a:lnSpc>
                <a:spcPct val="150000"/>
              </a:lnSpc>
              <a:buFont typeface="Arial" panose="020B0604020202020204" pitchFamily="34" charset="0"/>
              <a:buChar char="•"/>
            </a:pPr>
            <a:r>
              <a:rPr lang="es-MX" sz="1800" dirty="0"/>
              <a:t>Verifique que el software de terceros cumpla con los requisitos de seguridad</a:t>
            </a:r>
          </a:p>
        </p:txBody>
      </p:sp>
    </p:spTree>
    <p:extLst>
      <p:ext uri="{BB962C8B-B14F-4D97-AF65-F5344CB8AC3E}">
        <p14:creationId xmlns:p14="http://schemas.microsoft.com/office/powerpoint/2010/main" val="10761677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33"/>
          <p:cNvSpPr txBox="1">
            <a:spLocks noGrp="1"/>
          </p:cNvSpPr>
          <p:nvPr>
            <p:ph type="title"/>
          </p:nvPr>
        </p:nvSpPr>
        <p:spPr>
          <a:xfrm>
            <a:off x="1653972" y="212725"/>
            <a:ext cx="4783404" cy="8130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dirty="0"/>
              <a:t>SSDF (Secure Software Development Framework)</a:t>
            </a:r>
            <a:endParaRPr lang="es-ES_tradnl" dirty="0"/>
          </a:p>
        </p:txBody>
      </p:sp>
      <p:sp>
        <p:nvSpPr>
          <p:cNvPr id="3" name="CuadroTexto 2">
            <a:extLst>
              <a:ext uri="{FF2B5EF4-FFF2-40B4-BE49-F238E27FC236}">
                <a16:creationId xmlns:a16="http://schemas.microsoft.com/office/drawing/2014/main" id="{008CC4A7-543B-48C2-AEAB-79435EF155DB}"/>
              </a:ext>
            </a:extLst>
          </p:cNvPr>
          <p:cNvSpPr txBox="1"/>
          <p:nvPr/>
        </p:nvSpPr>
        <p:spPr>
          <a:xfrm>
            <a:off x="329184" y="1184734"/>
            <a:ext cx="8446516" cy="2769989"/>
          </a:xfrm>
          <a:prstGeom prst="rect">
            <a:avLst/>
          </a:prstGeom>
          <a:noFill/>
        </p:spPr>
        <p:txBody>
          <a:bodyPr wrap="square" rtlCol="0">
            <a:spAutoFit/>
          </a:bodyPr>
          <a:lstStyle/>
          <a:p>
            <a:pPr algn="just"/>
            <a:r>
              <a:rPr lang="es-MX" sz="2000" dirty="0"/>
              <a:t>Las prácticas clave en el SSDF incluyen:</a:t>
            </a:r>
          </a:p>
          <a:p>
            <a:pPr algn="just"/>
            <a:endParaRPr lang="es-MX" sz="1000" dirty="0"/>
          </a:p>
          <a:p>
            <a:pPr marL="457200" indent="-457200" algn="just">
              <a:buFont typeface="Arial" panose="020B0604020202020204" pitchFamily="34" charset="0"/>
              <a:buChar char="•"/>
            </a:pPr>
            <a:r>
              <a:rPr lang="es-MX" sz="1800" dirty="0"/>
              <a:t>Configurar los procesos de compilación y construcción para mejorar la seguridad ejecutable</a:t>
            </a:r>
          </a:p>
          <a:p>
            <a:pPr marL="457200" indent="-457200" algn="just">
              <a:buFont typeface="Arial" panose="020B0604020202020204" pitchFamily="34" charset="0"/>
              <a:buChar char="•"/>
            </a:pPr>
            <a:endParaRPr lang="es-MX" sz="1800" dirty="0"/>
          </a:p>
          <a:p>
            <a:pPr marL="457200" indent="-457200" algn="just">
              <a:buFont typeface="Arial" panose="020B0604020202020204" pitchFamily="34" charset="0"/>
              <a:buChar char="•"/>
            </a:pPr>
            <a:r>
              <a:rPr lang="es-MX" sz="1800" dirty="0"/>
              <a:t>Revisar y/o analizar código legible por humanos para identificar vulnerabilidades y verificar el cumplimiento de los requisitos de seguridad</a:t>
            </a:r>
          </a:p>
          <a:p>
            <a:pPr marL="457200" indent="-457200" algn="just">
              <a:buFont typeface="Arial" panose="020B0604020202020204" pitchFamily="34" charset="0"/>
              <a:buChar char="•"/>
            </a:pPr>
            <a:endParaRPr lang="es-MX" sz="1800" dirty="0"/>
          </a:p>
          <a:p>
            <a:pPr marL="457200" indent="-457200" algn="just">
              <a:buFont typeface="Arial" panose="020B0604020202020204" pitchFamily="34" charset="0"/>
              <a:buChar char="•"/>
            </a:pPr>
            <a:r>
              <a:rPr lang="es-MX" sz="1800" dirty="0"/>
              <a:t>Pruebe el código ejecutable para identificar vulnerabilidades y verificar el cumplimiento de los requisitos de seguridad</a:t>
            </a:r>
          </a:p>
        </p:txBody>
      </p:sp>
      <p:sp>
        <p:nvSpPr>
          <p:cNvPr id="7" name="CuadroTexto 6">
            <a:extLst>
              <a:ext uri="{FF2B5EF4-FFF2-40B4-BE49-F238E27FC236}">
                <a16:creationId xmlns:a16="http://schemas.microsoft.com/office/drawing/2014/main" id="{652629DD-058D-4581-8B92-95437D8B6023}"/>
              </a:ext>
            </a:extLst>
          </p:cNvPr>
          <p:cNvSpPr txBox="1"/>
          <p:nvPr/>
        </p:nvSpPr>
        <p:spPr>
          <a:xfrm>
            <a:off x="329184" y="4113732"/>
            <a:ext cx="4611116" cy="2308324"/>
          </a:xfrm>
          <a:prstGeom prst="rect">
            <a:avLst/>
          </a:prstGeom>
          <a:noFill/>
        </p:spPr>
        <p:txBody>
          <a:bodyPr wrap="square" rtlCol="0">
            <a:spAutoFit/>
          </a:bodyPr>
          <a:lstStyle/>
          <a:p>
            <a:pPr marL="457200" indent="-457200" algn="just">
              <a:buFont typeface="Arial" panose="020B0604020202020204" pitchFamily="34" charset="0"/>
              <a:buChar char="•"/>
            </a:pPr>
            <a:r>
              <a:rPr lang="es-MX" sz="1800" dirty="0"/>
              <a:t>Configure el software para tener configuraciones seguras por defecto</a:t>
            </a:r>
          </a:p>
          <a:p>
            <a:pPr marL="457200" indent="-457200" algn="just">
              <a:buFont typeface="Arial" panose="020B0604020202020204" pitchFamily="34" charset="0"/>
              <a:buChar char="•"/>
            </a:pPr>
            <a:endParaRPr lang="es-MX" sz="1800" dirty="0"/>
          </a:p>
          <a:p>
            <a:pPr marL="457200" indent="-457200" algn="just">
              <a:buFont typeface="Arial" panose="020B0604020202020204" pitchFamily="34" charset="0"/>
              <a:buChar char="•"/>
            </a:pPr>
            <a:r>
              <a:rPr lang="es-MX" sz="1800" dirty="0"/>
              <a:t>Archive y proteja cada versión de software</a:t>
            </a:r>
          </a:p>
          <a:p>
            <a:pPr marL="457200" indent="-457200" algn="just">
              <a:buFont typeface="Arial" panose="020B0604020202020204" pitchFamily="34" charset="0"/>
              <a:buChar char="•"/>
            </a:pPr>
            <a:endParaRPr lang="es-MX" sz="1800" dirty="0"/>
          </a:p>
          <a:p>
            <a:pPr marL="457200" indent="-457200" algn="just">
              <a:buFont typeface="Arial" panose="020B0604020202020204" pitchFamily="34" charset="0"/>
              <a:buChar char="•"/>
            </a:pPr>
            <a:r>
              <a:rPr lang="es-MX" sz="1800" dirty="0"/>
              <a:t>Identificar, analizar y remediar vulnerabilidades de manera continua.</a:t>
            </a:r>
          </a:p>
        </p:txBody>
      </p:sp>
      <p:pic>
        <p:nvPicPr>
          <p:cNvPr id="6" name="Imagen 5">
            <a:extLst>
              <a:ext uri="{FF2B5EF4-FFF2-40B4-BE49-F238E27FC236}">
                <a16:creationId xmlns:a16="http://schemas.microsoft.com/office/drawing/2014/main" id="{44034FD2-BF88-4FD5-A8E3-4C51B3BD5658}"/>
              </a:ext>
            </a:extLst>
          </p:cNvPr>
          <p:cNvPicPr>
            <a:picLocks noChangeAspect="1"/>
          </p:cNvPicPr>
          <p:nvPr/>
        </p:nvPicPr>
        <p:blipFill>
          <a:blip r:embed="rId3"/>
          <a:stretch>
            <a:fillRect/>
          </a:stretch>
        </p:blipFill>
        <p:spPr>
          <a:xfrm>
            <a:off x="5104596" y="4280150"/>
            <a:ext cx="3708696" cy="1975487"/>
          </a:xfrm>
          <a:prstGeom prst="rect">
            <a:avLst/>
          </a:prstGeom>
        </p:spPr>
      </p:pic>
    </p:spTree>
    <p:extLst>
      <p:ext uri="{BB962C8B-B14F-4D97-AF65-F5344CB8AC3E}">
        <p14:creationId xmlns:p14="http://schemas.microsoft.com/office/powerpoint/2010/main" val="47732181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33"/>
          <p:cNvSpPr txBox="1">
            <a:spLocks noGrp="1"/>
          </p:cNvSpPr>
          <p:nvPr>
            <p:ph type="title"/>
          </p:nvPr>
        </p:nvSpPr>
        <p:spPr>
          <a:xfrm>
            <a:off x="1653972" y="212725"/>
            <a:ext cx="4783404" cy="8130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dirty="0"/>
              <a:t>SSDF (Secure Software Development Framework)</a:t>
            </a:r>
            <a:endParaRPr lang="es-ES_tradnl" dirty="0"/>
          </a:p>
        </p:txBody>
      </p:sp>
      <p:sp>
        <p:nvSpPr>
          <p:cNvPr id="3" name="CuadroTexto 2">
            <a:extLst>
              <a:ext uri="{FF2B5EF4-FFF2-40B4-BE49-F238E27FC236}">
                <a16:creationId xmlns:a16="http://schemas.microsoft.com/office/drawing/2014/main" id="{008CC4A7-543B-48C2-AEAB-79435EF155DB}"/>
              </a:ext>
            </a:extLst>
          </p:cNvPr>
          <p:cNvSpPr txBox="1"/>
          <p:nvPr/>
        </p:nvSpPr>
        <p:spPr>
          <a:xfrm>
            <a:off x="329184" y="1166368"/>
            <a:ext cx="8446516" cy="2092881"/>
          </a:xfrm>
          <a:prstGeom prst="rect">
            <a:avLst/>
          </a:prstGeom>
          <a:noFill/>
        </p:spPr>
        <p:txBody>
          <a:bodyPr wrap="square" rtlCol="0">
            <a:spAutoFit/>
          </a:bodyPr>
          <a:lstStyle/>
          <a:p>
            <a:pPr algn="l"/>
            <a:r>
              <a:rPr lang="es-CL" sz="2000" b="1" dirty="0"/>
              <a:t>Valor SSDF</a:t>
            </a:r>
          </a:p>
          <a:p>
            <a:pPr algn="just"/>
            <a:endParaRPr lang="es-MX" sz="1000" dirty="0"/>
          </a:p>
          <a:p>
            <a:pPr algn="just"/>
            <a:r>
              <a:rPr lang="es-MX" sz="2000" dirty="0"/>
              <a:t>Seguir las prácticas de SSDF debería ayudar a los productores de software a reducir la cantidad de vulnerabilidades en el software lanzado, mitigar el impacto potencial de la explotación de vulnerabilidades no detectadas o no abordadas y abordar las causas fundamentales de las vulnerabilidades para evitar futuras recurrencias. </a:t>
            </a:r>
          </a:p>
        </p:txBody>
      </p:sp>
      <p:sp>
        <p:nvSpPr>
          <p:cNvPr id="7" name="CuadroTexto 6">
            <a:extLst>
              <a:ext uri="{FF2B5EF4-FFF2-40B4-BE49-F238E27FC236}">
                <a16:creationId xmlns:a16="http://schemas.microsoft.com/office/drawing/2014/main" id="{652629DD-058D-4581-8B92-95437D8B6023}"/>
              </a:ext>
            </a:extLst>
          </p:cNvPr>
          <p:cNvSpPr txBox="1"/>
          <p:nvPr/>
        </p:nvSpPr>
        <p:spPr>
          <a:xfrm>
            <a:off x="329184" y="3754099"/>
            <a:ext cx="4458716" cy="2431435"/>
          </a:xfrm>
          <a:prstGeom prst="rect">
            <a:avLst/>
          </a:prstGeom>
          <a:noFill/>
        </p:spPr>
        <p:txBody>
          <a:bodyPr wrap="square" rtlCol="0">
            <a:spAutoFit/>
          </a:bodyPr>
          <a:lstStyle/>
          <a:p>
            <a:pPr algn="just"/>
            <a:r>
              <a:rPr lang="es-MX" sz="1900" dirty="0"/>
              <a:t>Además, debido a que SSDF proporciona un vocabulario común para el desarrollo de software seguro, los consumidores de software pueden usarlo para fomentar las comunicaciones con los proveedores en los procesos de adquisición y otras actividades de gestión.</a:t>
            </a:r>
          </a:p>
        </p:txBody>
      </p:sp>
      <p:pic>
        <p:nvPicPr>
          <p:cNvPr id="4" name="Imagen 3">
            <a:extLst>
              <a:ext uri="{FF2B5EF4-FFF2-40B4-BE49-F238E27FC236}">
                <a16:creationId xmlns:a16="http://schemas.microsoft.com/office/drawing/2014/main" id="{77D2CD60-05F7-4E3D-A31C-BCD606250F5A}"/>
              </a:ext>
            </a:extLst>
          </p:cNvPr>
          <p:cNvPicPr>
            <a:picLocks noChangeAspect="1"/>
          </p:cNvPicPr>
          <p:nvPr/>
        </p:nvPicPr>
        <p:blipFill>
          <a:blip r:embed="rId3"/>
          <a:stretch>
            <a:fillRect/>
          </a:stretch>
        </p:blipFill>
        <p:spPr>
          <a:xfrm>
            <a:off x="4916733" y="3818880"/>
            <a:ext cx="3898083" cy="2149475"/>
          </a:xfrm>
          <a:prstGeom prst="rect">
            <a:avLst/>
          </a:prstGeom>
        </p:spPr>
      </p:pic>
    </p:spTree>
    <p:extLst>
      <p:ext uri="{BB962C8B-B14F-4D97-AF65-F5344CB8AC3E}">
        <p14:creationId xmlns:p14="http://schemas.microsoft.com/office/powerpoint/2010/main" val="149519930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33"/>
          <p:cNvSpPr txBox="1">
            <a:spLocks noGrp="1"/>
          </p:cNvSpPr>
          <p:nvPr>
            <p:ph type="title"/>
          </p:nvPr>
        </p:nvSpPr>
        <p:spPr>
          <a:xfrm>
            <a:off x="1653972" y="212725"/>
            <a:ext cx="4783404" cy="8130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dirty="0"/>
              <a:t>SSDF (Secure Software Development Framework)</a:t>
            </a:r>
            <a:endParaRPr lang="es-ES_tradnl" dirty="0"/>
          </a:p>
        </p:txBody>
      </p:sp>
      <p:sp>
        <p:nvSpPr>
          <p:cNvPr id="3" name="CuadroTexto 2">
            <a:extLst>
              <a:ext uri="{FF2B5EF4-FFF2-40B4-BE49-F238E27FC236}">
                <a16:creationId xmlns:a16="http://schemas.microsoft.com/office/drawing/2014/main" id="{008CC4A7-543B-48C2-AEAB-79435EF155DB}"/>
              </a:ext>
            </a:extLst>
          </p:cNvPr>
          <p:cNvSpPr txBox="1"/>
          <p:nvPr/>
        </p:nvSpPr>
        <p:spPr>
          <a:xfrm>
            <a:off x="323342" y="1293368"/>
            <a:ext cx="8446516" cy="4955203"/>
          </a:xfrm>
          <a:prstGeom prst="rect">
            <a:avLst/>
          </a:prstGeom>
          <a:noFill/>
        </p:spPr>
        <p:txBody>
          <a:bodyPr wrap="square" rtlCol="0">
            <a:spAutoFit/>
          </a:bodyPr>
          <a:lstStyle/>
          <a:p>
            <a:pPr algn="just"/>
            <a:r>
              <a:rPr lang="es-MX" sz="2000" b="1" dirty="0"/>
              <a:t>Las prácticas SSDF se organizan en cuatro grupos:</a:t>
            </a:r>
          </a:p>
          <a:p>
            <a:pPr algn="just"/>
            <a:endParaRPr lang="es-MX" sz="2000" dirty="0"/>
          </a:p>
          <a:p>
            <a:pPr algn="just"/>
            <a:r>
              <a:rPr lang="es-MX" sz="1900" b="1" dirty="0"/>
              <a:t>Prepare la organización (PO): </a:t>
            </a:r>
            <a:r>
              <a:rPr lang="es-MX" sz="1900" dirty="0"/>
              <a:t>Asegúrese de que las personas, los procesos y la tecnología de la organización estén preparados para realizar un desarrollo de software seguro a nivel de la organización y, en algunos casos, para cada proyecto individual.</a:t>
            </a:r>
          </a:p>
          <a:p>
            <a:pPr algn="just"/>
            <a:endParaRPr lang="es-MX" sz="1900" dirty="0"/>
          </a:p>
          <a:p>
            <a:pPr algn="just"/>
            <a:r>
              <a:rPr lang="es-MX" sz="1900" b="1" dirty="0"/>
              <a:t>Proteger el software (PS):</a:t>
            </a:r>
            <a:r>
              <a:rPr lang="es-MX" sz="1900" dirty="0"/>
              <a:t> Proteja todos los componentes del software contra la manipulación y el acceso no autorizado.</a:t>
            </a:r>
          </a:p>
          <a:p>
            <a:pPr algn="just"/>
            <a:endParaRPr lang="es-MX" sz="1900" dirty="0"/>
          </a:p>
          <a:p>
            <a:pPr algn="just"/>
            <a:r>
              <a:rPr lang="es-MX" sz="1900" b="1" dirty="0"/>
              <a:t>Producir software bien protegido (PW): </a:t>
            </a:r>
            <a:r>
              <a:rPr lang="es-MX" sz="1900" dirty="0"/>
              <a:t>Producir software bien protegido que tenga vulnerabilidades de seguridad mínimas en sus versiones.</a:t>
            </a:r>
          </a:p>
          <a:p>
            <a:pPr algn="just"/>
            <a:endParaRPr lang="es-MX" sz="1900" dirty="0"/>
          </a:p>
          <a:p>
            <a:pPr algn="just"/>
            <a:r>
              <a:rPr lang="es-MX" sz="1900" b="1" dirty="0"/>
              <a:t>Responda a las vulnerabilidades (RV): </a:t>
            </a:r>
            <a:r>
              <a:rPr lang="es-MX" sz="1900" dirty="0"/>
              <a:t>Identifique las vulnerabilidades en las versiones de software y responda adecuadamente para abordar esas vulnerabilidades y evitar que ocurran vulnerabilidades similares en el futuro.</a:t>
            </a:r>
          </a:p>
        </p:txBody>
      </p:sp>
    </p:spTree>
    <p:extLst>
      <p:ext uri="{BB962C8B-B14F-4D97-AF65-F5344CB8AC3E}">
        <p14:creationId xmlns:p14="http://schemas.microsoft.com/office/powerpoint/2010/main" val="48250648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33"/>
          <p:cNvSpPr txBox="1">
            <a:spLocks noGrp="1"/>
          </p:cNvSpPr>
          <p:nvPr>
            <p:ph type="title"/>
          </p:nvPr>
        </p:nvSpPr>
        <p:spPr>
          <a:xfrm>
            <a:off x="1653972" y="212725"/>
            <a:ext cx="4783404" cy="8130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dirty="0"/>
              <a:t>SSDF (Secure Software Development Framework)</a:t>
            </a:r>
            <a:endParaRPr lang="es-ES_tradnl" dirty="0"/>
          </a:p>
        </p:txBody>
      </p:sp>
      <p:sp>
        <p:nvSpPr>
          <p:cNvPr id="3" name="CuadroTexto 2">
            <a:extLst>
              <a:ext uri="{FF2B5EF4-FFF2-40B4-BE49-F238E27FC236}">
                <a16:creationId xmlns:a16="http://schemas.microsoft.com/office/drawing/2014/main" id="{008CC4A7-543B-48C2-AEAB-79435EF155DB}"/>
              </a:ext>
            </a:extLst>
          </p:cNvPr>
          <p:cNvSpPr txBox="1"/>
          <p:nvPr/>
        </p:nvSpPr>
        <p:spPr>
          <a:xfrm>
            <a:off x="329184" y="1102868"/>
            <a:ext cx="8446516" cy="5016758"/>
          </a:xfrm>
          <a:prstGeom prst="rect">
            <a:avLst/>
          </a:prstGeom>
          <a:noFill/>
        </p:spPr>
        <p:txBody>
          <a:bodyPr wrap="square" rtlCol="0">
            <a:spAutoFit/>
          </a:bodyPr>
          <a:lstStyle/>
          <a:p>
            <a:pPr algn="just"/>
            <a:r>
              <a:rPr lang="es-MX" sz="2000" b="1" dirty="0"/>
              <a:t>Cada práctica se define con los siguientes elementos:</a:t>
            </a:r>
          </a:p>
          <a:p>
            <a:pPr algn="just"/>
            <a:endParaRPr lang="es-MX" sz="2000" dirty="0"/>
          </a:p>
          <a:p>
            <a:pPr algn="just"/>
            <a:r>
              <a:rPr lang="es-MX" sz="2000" b="1" dirty="0"/>
              <a:t>Práctica:</a:t>
            </a:r>
            <a:r>
              <a:rPr lang="es-MX" sz="2000" dirty="0"/>
              <a:t> una breve declaración de la práctica, junto con un identificador único y una explicación de qué es la práctica y por qué es beneficiosa.</a:t>
            </a:r>
          </a:p>
          <a:p>
            <a:pPr algn="just"/>
            <a:endParaRPr lang="es-MX" sz="2000" dirty="0"/>
          </a:p>
          <a:p>
            <a:pPr algn="just"/>
            <a:r>
              <a:rPr lang="es-MX" sz="2000" b="1" dirty="0"/>
              <a:t>Tarea : </a:t>
            </a:r>
            <a:r>
              <a:rPr lang="es-MX" sz="2000" dirty="0"/>
              <a:t>Una acción individual (o acciones) necesarias para llevar a cabo una práctica.</a:t>
            </a:r>
          </a:p>
          <a:p>
            <a:pPr algn="just"/>
            <a:endParaRPr lang="es-MX" sz="2000" dirty="0"/>
          </a:p>
          <a:p>
            <a:pPr algn="just"/>
            <a:r>
              <a:rPr lang="es-MX" sz="2000" b="1" dirty="0"/>
              <a:t>Ejemplo de implementación: </a:t>
            </a:r>
            <a:r>
              <a:rPr lang="es-MX" sz="2000" dirty="0"/>
              <a:t>un ejemplo de un tipo de herramienta, proceso u otro método que podría usarse para implementar esta práctica; no pretende implicar que se requiera ningún ejemplo o combinación de ejemplos o que solo los ejemplos indicados sean opciones factibles.</a:t>
            </a:r>
          </a:p>
          <a:p>
            <a:pPr algn="just"/>
            <a:endParaRPr lang="es-MX" sz="2000" dirty="0"/>
          </a:p>
          <a:p>
            <a:pPr algn="just"/>
            <a:r>
              <a:rPr lang="es-MX" sz="2000" b="1" dirty="0"/>
              <a:t>Referencia: </a:t>
            </a:r>
            <a:r>
              <a:rPr lang="es-MX" sz="2000" dirty="0"/>
              <a:t>un documento de práctica de desarrollo seguro establecido y sus asignaciones a una tarea en particular.</a:t>
            </a:r>
          </a:p>
        </p:txBody>
      </p:sp>
    </p:spTree>
    <p:extLst>
      <p:ext uri="{BB962C8B-B14F-4D97-AF65-F5344CB8AC3E}">
        <p14:creationId xmlns:p14="http://schemas.microsoft.com/office/powerpoint/2010/main" val="15248210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33"/>
          <p:cNvSpPr txBox="1">
            <a:spLocks noGrp="1"/>
          </p:cNvSpPr>
          <p:nvPr>
            <p:ph type="title"/>
          </p:nvPr>
        </p:nvSpPr>
        <p:spPr>
          <a:xfrm>
            <a:off x="1763700" y="212725"/>
            <a:ext cx="4085700" cy="8130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s-ES_tradnl" dirty="0"/>
              <a:t>Desarrollo seguro de software</a:t>
            </a:r>
          </a:p>
        </p:txBody>
      </p:sp>
      <p:sp>
        <p:nvSpPr>
          <p:cNvPr id="3" name="CuadroTexto 2">
            <a:extLst>
              <a:ext uri="{FF2B5EF4-FFF2-40B4-BE49-F238E27FC236}">
                <a16:creationId xmlns:a16="http://schemas.microsoft.com/office/drawing/2014/main" id="{008CC4A7-543B-48C2-AEAB-79435EF155DB}"/>
              </a:ext>
            </a:extLst>
          </p:cNvPr>
          <p:cNvSpPr txBox="1"/>
          <p:nvPr/>
        </p:nvSpPr>
        <p:spPr>
          <a:xfrm>
            <a:off x="304800" y="1267968"/>
            <a:ext cx="8314944" cy="3785652"/>
          </a:xfrm>
          <a:prstGeom prst="rect">
            <a:avLst/>
          </a:prstGeom>
          <a:noFill/>
        </p:spPr>
        <p:txBody>
          <a:bodyPr wrap="square" rtlCol="0">
            <a:spAutoFit/>
          </a:bodyPr>
          <a:lstStyle/>
          <a:p>
            <a:pPr algn="just"/>
            <a:r>
              <a:rPr lang="es-MX" sz="2000" dirty="0"/>
              <a:t>Las soluciones a lo largo de los años ponderaban su calidad o cumplimiento en base a la funcionalidad, por lo cual se implementaron diversas metodologías de desarrollo para elevar la calidad de los productos entregados. </a:t>
            </a:r>
          </a:p>
          <a:p>
            <a:pPr algn="just"/>
            <a:endParaRPr lang="es-MX" sz="2000" dirty="0"/>
          </a:p>
          <a:p>
            <a:pPr algn="just"/>
            <a:r>
              <a:rPr lang="es-MX" sz="2000" dirty="0"/>
              <a:t>Una de estas metodologías es el desarrollo en cascada, el cual se llevaba a cabo de forma lineal y secuencial. </a:t>
            </a:r>
          </a:p>
          <a:p>
            <a:pPr algn="just"/>
            <a:endParaRPr lang="es-MX" sz="2000" dirty="0"/>
          </a:p>
          <a:p>
            <a:pPr algn="just"/>
            <a:r>
              <a:rPr lang="es-MX" sz="2000" dirty="0"/>
              <a:t>Conforme fue creciendo la demanda de generar software en el menor tiempo posible, dio inicio a una tendencia llamada “Software de gestión ágil” en el año 2001 y en años posteriores la adopción de la filosofía “</a:t>
            </a:r>
            <a:r>
              <a:rPr lang="es-MX" sz="2000" dirty="0" err="1"/>
              <a:t>Devops</a:t>
            </a:r>
            <a:r>
              <a:rPr lang="es-MX" sz="2000" dirty="0"/>
              <a:t>”.</a:t>
            </a:r>
            <a:endParaRPr lang="es-CL" dirty="0"/>
          </a:p>
        </p:txBody>
      </p:sp>
      <p:pic>
        <p:nvPicPr>
          <p:cNvPr id="8" name="Imagen 7">
            <a:extLst>
              <a:ext uri="{FF2B5EF4-FFF2-40B4-BE49-F238E27FC236}">
                <a16:creationId xmlns:a16="http://schemas.microsoft.com/office/drawing/2014/main" id="{CA9A6ADB-7A9B-4FEF-B287-39B4A2DDE717}"/>
              </a:ext>
            </a:extLst>
          </p:cNvPr>
          <p:cNvPicPr>
            <a:picLocks noChangeAspect="1"/>
          </p:cNvPicPr>
          <p:nvPr/>
        </p:nvPicPr>
        <p:blipFill>
          <a:blip r:embed="rId3"/>
          <a:stretch>
            <a:fillRect/>
          </a:stretch>
        </p:blipFill>
        <p:spPr>
          <a:xfrm>
            <a:off x="3111318" y="4840895"/>
            <a:ext cx="3608760" cy="1804380"/>
          </a:xfrm>
          <a:prstGeom prst="rect">
            <a:avLst/>
          </a:prstGeom>
        </p:spPr>
      </p:pic>
    </p:spTree>
    <p:extLst>
      <p:ext uri="{BB962C8B-B14F-4D97-AF65-F5344CB8AC3E}">
        <p14:creationId xmlns:p14="http://schemas.microsoft.com/office/powerpoint/2010/main" val="33909497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33"/>
          <p:cNvSpPr txBox="1">
            <a:spLocks noGrp="1"/>
          </p:cNvSpPr>
          <p:nvPr>
            <p:ph type="title"/>
          </p:nvPr>
        </p:nvSpPr>
        <p:spPr>
          <a:xfrm>
            <a:off x="1653972" y="212725"/>
            <a:ext cx="4783404" cy="8130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dirty="0"/>
              <a:t>SSDF (Secure Software Development Framework)</a:t>
            </a:r>
            <a:endParaRPr lang="es-ES_tradnl" dirty="0"/>
          </a:p>
        </p:txBody>
      </p:sp>
      <p:sp>
        <p:nvSpPr>
          <p:cNvPr id="3" name="CuadroTexto 2">
            <a:extLst>
              <a:ext uri="{FF2B5EF4-FFF2-40B4-BE49-F238E27FC236}">
                <a16:creationId xmlns:a16="http://schemas.microsoft.com/office/drawing/2014/main" id="{008CC4A7-543B-48C2-AEAB-79435EF155DB}"/>
              </a:ext>
            </a:extLst>
          </p:cNvPr>
          <p:cNvSpPr txBox="1"/>
          <p:nvPr/>
        </p:nvSpPr>
        <p:spPr>
          <a:xfrm>
            <a:off x="329184" y="1102868"/>
            <a:ext cx="8446516" cy="5386090"/>
          </a:xfrm>
          <a:prstGeom prst="rect">
            <a:avLst/>
          </a:prstGeom>
          <a:noFill/>
        </p:spPr>
        <p:txBody>
          <a:bodyPr wrap="square" rtlCol="0">
            <a:spAutoFit/>
          </a:bodyPr>
          <a:lstStyle/>
          <a:p>
            <a:pPr algn="just"/>
            <a:r>
              <a:rPr lang="es-MX" sz="2000" b="1" dirty="0"/>
              <a:t>Planes NIST</a:t>
            </a:r>
          </a:p>
          <a:p>
            <a:pPr algn="just"/>
            <a:endParaRPr lang="es-MX" sz="1800" dirty="0"/>
          </a:p>
          <a:p>
            <a:pPr algn="just"/>
            <a:r>
              <a:rPr lang="es-MX" sz="1800" b="1" dirty="0"/>
              <a:t>Infraestructura de desarrollo: </a:t>
            </a:r>
            <a:r>
              <a:rPr lang="es-MX" sz="1800" dirty="0"/>
              <a:t>Prácticas y tareas agregadas para asegurar la infraestructura de desarrollo</a:t>
            </a:r>
          </a:p>
          <a:p>
            <a:pPr algn="just"/>
            <a:endParaRPr lang="es-MX" sz="1800" dirty="0"/>
          </a:p>
          <a:p>
            <a:pPr algn="just"/>
            <a:r>
              <a:rPr lang="es-MX" sz="1800" b="1" dirty="0"/>
              <a:t>Amenazas contra el desarrollo de software: </a:t>
            </a:r>
            <a:r>
              <a:rPr lang="es-MX" sz="1800" dirty="0"/>
              <a:t>Prácticas y tareas actuales para determinar qué amenazas contra el desarrollo de software pueden no abordar adecuadamente, luego se crearon nuevas prácticas y tareas para llenar esos vacíos</a:t>
            </a:r>
          </a:p>
          <a:p>
            <a:pPr algn="just"/>
            <a:endParaRPr lang="es-MX" sz="1800" dirty="0"/>
          </a:p>
          <a:p>
            <a:pPr algn="just"/>
            <a:r>
              <a:rPr lang="es-MX" sz="1800" b="1" dirty="0"/>
              <a:t>Preparación para el uso seguro del software: </a:t>
            </a:r>
            <a:r>
              <a:rPr lang="es-MX" sz="1800" dirty="0"/>
              <a:t>Prácticas y tareas ampliadas para enfatizar la importancia de preparar el software para una implementación, operación y mantenimiento seguros por parte de las organizaciones que adquieren el software.</a:t>
            </a:r>
          </a:p>
          <a:p>
            <a:pPr algn="just"/>
            <a:endParaRPr lang="es-MX" sz="1800" dirty="0"/>
          </a:p>
          <a:p>
            <a:pPr algn="just"/>
            <a:r>
              <a:rPr lang="es-MX" sz="1800" b="1" dirty="0"/>
              <a:t>Actualizaciones de referencia: </a:t>
            </a:r>
            <a:r>
              <a:rPr lang="es-MX" sz="1800" dirty="0"/>
              <a:t>se actualizaron todas las referencias SSDF originales a la última versión, se eliminaron las referencias que sus fuentes retiraron y se agregaron más referencias SSDF para incluir software para tipos adicionales de tecnologías.</a:t>
            </a:r>
          </a:p>
        </p:txBody>
      </p:sp>
    </p:spTree>
    <p:extLst>
      <p:ext uri="{BB962C8B-B14F-4D97-AF65-F5344CB8AC3E}">
        <p14:creationId xmlns:p14="http://schemas.microsoft.com/office/powerpoint/2010/main" val="155156182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pic>
        <p:nvPicPr>
          <p:cNvPr id="156" name="Google Shape;156;p15"/>
          <p:cNvPicPr preferRelativeResize="0"/>
          <p:nvPr/>
        </p:nvPicPr>
        <p:blipFill rotWithShape="1">
          <a:blip r:embed="rId3">
            <a:alphaModFix/>
          </a:blip>
          <a:srcRect/>
          <a:stretch/>
        </p:blipFill>
        <p:spPr>
          <a:xfrm>
            <a:off x="1670538" y="1846385"/>
            <a:ext cx="6303810" cy="4218798"/>
          </a:xfrm>
          <a:prstGeom prst="rect">
            <a:avLst/>
          </a:prstGeom>
          <a:noFill/>
          <a:ln>
            <a:noFill/>
          </a:ln>
        </p:spPr>
      </p:pic>
      <p:sp>
        <p:nvSpPr>
          <p:cNvPr id="157" name="Google Shape;157;p15"/>
          <p:cNvSpPr txBox="1">
            <a:spLocks noGrp="1"/>
          </p:cNvSpPr>
          <p:nvPr>
            <p:ph type="title"/>
          </p:nvPr>
        </p:nvSpPr>
        <p:spPr>
          <a:xfrm>
            <a:off x="1763699" y="212725"/>
            <a:ext cx="4288185" cy="8130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818990"/>
              </a:buClr>
              <a:buSzPts val="1800"/>
              <a:buNone/>
            </a:pPr>
            <a:r>
              <a:rPr lang="es-MX"/>
              <a:t>Preguntas, Conclusiones y/o Reflexiones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33"/>
          <p:cNvSpPr txBox="1">
            <a:spLocks noGrp="1"/>
          </p:cNvSpPr>
          <p:nvPr>
            <p:ph type="title"/>
          </p:nvPr>
        </p:nvSpPr>
        <p:spPr>
          <a:xfrm>
            <a:off x="1763700" y="212725"/>
            <a:ext cx="4085700" cy="8130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s-ES_tradnl" dirty="0"/>
              <a:t>Desarrollo seguro de software</a:t>
            </a:r>
          </a:p>
        </p:txBody>
      </p:sp>
      <p:sp>
        <p:nvSpPr>
          <p:cNvPr id="3" name="CuadroTexto 2">
            <a:extLst>
              <a:ext uri="{FF2B5EF4-FFF2-40B4-BE49-F238E27FC236}">
                <a16:creationId xmlns:a16="http://schemas.microsoft.com/office/drawing/2014/main" id="{008CC4A7-543B-48C2-AEAB-79435EF155DB}"/>
              </a:ext>
            </a:extLst>
          </p:cNvPr>
          <p:cNvSpPr txBox="1"/>
          <p:nvPr/>
        </p:nvSpPr>
        <p:spPr>
          <a:xfrm>
            <a:off x="329184" y="1267968"/>
            <a:ext cx="8290560" cy="3477875"/>
          </a:xfrm>
          <a:prstGeom prst="rect">
            <a:avLst/>
          </a:prstGeom>
          <a:noFill/>
        </p:spPr>
        <p:txBody>
          <a:bodyPr wrap="square" rtlCol="0">
            <a:spAutoFit/>
          </a:bodyPr>
          <a:lstStyle/>
          <a:p>
            <a:pPr algn="just"/>
            <a:r>
              <a:rPr lang="es-MX" sz="2000" dirty="0"/>
              <a:t>Todas las metodologías cumplían sus cometidos en cuanto a calidad y eficiencia en el tiempo de despliegue del desarrollo, pero se descuidaba un componente importante: </a:t>
            </a:r>
            <a:r>
              <a:rPr lang="es-MX" sz="2000" b="1" dirty="0"/>
              <a:t>la seguridad ante esa rapidez. </a:t>
            </a:r>
          </a:p>
          <a:p>
            <a:pPr algn="just"/>
            <a:endParaRPr lang="es-MX" sz="2000" b="1" dirty="0"/>
          </a:p>
          <a:p>
            <a:pPr algn="just"/>
            <a:r>
              <a:rPr lang="es-MX" sz="2000" dirty="0"/>
              <a:t>La seguridad en el software es una idea de la Ingeniería de Software que busca que un producto desarrollado continúe funcionando correctamente ante ataques maliciosos, es la construcción de software que puede resistir proactivamente los ataques, además que un aspecto crítico de los problemas de seguridad, son los problemas que presenta el software mismo.</a:t>
            </a:r>
          </a:p>
        </p:txBody>
      </p:sp>
      <p:sp>
        <p:nvSpPr>
          <p:cNvPr id="8" name="CuadroTexto 7">
            <a:extLst>
              <a:ext uri="{FF2B5EF4-FFF2-40B4-BE49-F238E27FC236}">
                <a16:creationId xmlns:a16="http://schemas.microsoft.com/office/drawing/2014/main" id="{C5CE6B97-FC4E-42A5-ABF1-1E3FBFF3690F}"/>
              </a:ext>
            </a:extLst>
          </p:cNvPr>
          <p:cNvSpPr txBox="1"/>
          <p:nvPr/>
        </p:nvSpPr>
        <p:spPr>
          <a:xfrm>
            <a:off x="251384" y="5498809"/>
            <a:ext cx="4130116" cy="954107"/>
          </a:xfrm>
          <a:prstGeom prst="rect">
            <a:avLst/>
          </a:prstGeom>
          <a:noFill/>
        </p:spPr>
        <p:txBody>
          <a:bodyPr wrap="square">
            <a:spAutoFit/>
          </a:bodyPr>
          <a:lstStyle/>
          <a:p>
            <a:r>
              <a:rPr lang="es-CL" dirty="0"/>
              <a:t>Fuente:  </a:t>
            </a:r>
            <a:r>
              <a:rPr lang="es-CL" dirty="0">
                <a:hlinkClick r:id="rId3"/>
              </a:rPr>
              <a:t>Https://www.ccs.neu.edu/home/lieber/courses/csg379/f04/lectures/Software_Security.pdf</a:t>
            </a:r>
            <a:endParaRPr lang="es-CL" dirty="0"/>
          </a:p>
          <a:p>
            <a:endParaRPr lang="es-CL" dirty="0"/>
          </a:p>
        </p:txBody>
      </p:sp>
      <p:pic>
        <p:nvPicPr>
          <p:cNvPr id="11" name="Imagen 10">
            <a:extLst>
              <a:ext uri="{FF2B5EF4-FFF2-40B4-BE49-F238E27FC236}">
                <a16:creationId xmlns:a16="http://schemas.microsoft.com/office/drawing/2014/main" id="{B72553E6-1CA5-4BEC-90BE-7193A28D7F5E}"/>
              </a:ext>
            </a:extLst>
          </p:cNvPr>
          <p:cNvPicPr>
            <a:picLocks noChangeAspect="1"/>
          </p:cNvPicPr>
          <p:nvPr/>
        </p:nvPicPr>
        <p:blipFill>
          <a:blip r:embed="rId4"/>
          <a:stretch>
            <a:fillRect/>
          </a:stretch>
        </p:blipFill>
        <p:spPr>
          <a:xfrm>
            <a:off x="4592415" y="4559039"/>
            <a:ext cx="4027329" cy="1930340"/>
          </a:xfrm>
          <a:prstGeom prst="rect">
            <a:avLst/>
          </a:prstGeom>
        </p:spPr>
      </p:pic>
    </p:spTree>
    <p:extLst>
      <p:ext uri="{BB962C8B-B14F-4D97-AF65-F5344CB8AC3E}">
        <p14:creationId xmlns:p14="http://schemas.microsoft.com/office/powerpoint/2010/main" val="24026642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33"/>
          <p:cNvSpPr txBox="1">
            <a:spLocks noGrp="1"/>
          </p:cNvSpPr>
          <p:nvPr>
            <p:ph type="title"/>
          </p:nvPr>
        </p:nvSpPr>
        <p:spPr>
          <a:xfrm>
            <a:off x="1763700" y="212725"/>
            <a:ext cx="4085700" cy="8130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s-ES_tradnl" dirty="0"/>
              <a:t>Desarrollo seguro de software</a:t>
            </a:r>
          </a:p>
        </p:txBody>
      </p:sp>
      <p:sp>
        <p:nvSpPr>
          <p:cNvPr id="3" name="CuadroTexto 2">
            <a:extLst>
              <a:ext uri="{FF2B5EF4-FFF2-40B4-BE49-F238E27FC236}">
                <a16:creationId xmlns:a16="http://schemas.microsoft.com/office/drawing/2014/main" id="{008CC4A7-543B-48C2-AEAB-79435EF155DB}"/>
              </a:ext>
            </a:extLst>
          </p:cNvPr>
          <p:cNvSpPr txBox="1"/>
          <p:nvPr/>
        </p:nvSpPr>
        <p:spPr>
          <a:xfrm>
            <a:off x="329184" y="1267968"/>
            <a:ext cx="8595360" cy="2062103"/>
          </a:xfrm>
          <a:prstGeom prst="rect">
            <a:avLst/>
          </a:prstGeom>
          <a:noFill/>
        </p:spPr>
        <p:txBody>
          <a:bodyPr wrap="square" rtlCol="0">
            <a:spAutoFit/>
          </a:bodyPr>
          <a:lstStyle/>
          <a:p>
            <a:r>
              <a:rPr lang="es-MX" sz="2000" dirty="0"/>
              <a:t>Algunos estudios por parte de empresas o instituciones expertas en estos temas, muestran el siguiente informe:</a:t>
            </a:r>
          </a:p>
          <a:p>
            <a:endParaRPr lang="es-MX" sz="2000" dirty="0"/>
          </a:p>
          <a:p>
            <a:pPr marL="285750" indent="-285750">
              <a:buFont typeface="Arial" panose="020B0604020202020204" pitchFamily="34" charset="0"/>
              <a:buChar char="•"/>
            </a:pPr>
            <a:r>
              <a:rPr lang="es-MX" sz="1700" dirty="0"/>
              <a:t>75% de los accidentes de seguridad son causados por fallas en las aplicaciones (Gartner).</a:t>
            </a:r>
          </a:p>
          <a:p>
            <a:pPr marL="285750" indent="-285750">
              <a:buFont typeface="Arial" panose="020B0604020202020204" pitchFamily="34" charset="0"/>
              <a:buChar char="•"/>
            </a:pPr>
            <a:r>
              <a:rPr lang="es-MX" sz="1700" dirty="0"/>
              <a:t>92% de las vulnerabilidades se encuentran en las aplicaciones (NIST).</a:t>
            </a:r>
          </a:p>
          <a:p>
            <a:pPr marL="285750" indent="-285750">
              <a:buFont typeface="Arial" panose="020B0604020202020204" pitchFamily="34" charset="0"/>
              <a:buChar char="•"/>
            </a:pPr>
            <a:r>
              <a:rPr lang="es-MX" sz="1700" dirty="0"/>
              <a:t>Del 2013, el top 3 de vulnerabilidades es el mismo (OWASP).</a:t>
            </a:r>
          </a:p>
        </p:txBody>
      </p:sp>
      <p:sp>
        <p:nvSpPr>
          <p:cNvPr id="8" name="CuadroTexto 7">
            <a:extLst>
              <a:ext uri="{FF2B5EF4-FFF2-40B4-BE49-F238E27FC236}">
                <a16:creationId xmlns:a16="http://schemas.microsoft.com/office/drawing/2014/main" id="{C5CE6B97-FC4E-42A5-ABF1-1E3FBFF3690F}"/>
              </a:ext>
            </a:extLst>
          </p:cNvPr>
          <p:cNvSpPr txBox="1"/>
          <p:nvPr/>
        </p:nvSpPr>
        <p:spPr>
          <a:xfrm>
            <a:off x="389152" y="6334780"/>
            <a:ext cx="8365696" cy="307777"/>
          </a:xfrm>
          <a:prstGeom prst="rect">
            <a:avLst/>
          </a:prstGeom>
          <a:noFill/>
        </p:spPr>
        <p:txBody>
          <a:bodyPr wrap="square">
            <a:spAutoFit/>
          </a:bodyPr>
          <a:lstStyle/>
          <a:p>
            <a:r>
              <a:rPr lang="es-CL" dirty="0"/>
              <a:t>Fuente:  </a:t>
            </a:r>
            <a:r>
              <a:rPr lang="es-CL" dirty="0">
                <a:hlinkClick r:id="rId3"/>
              </a:rPr>
              <a:t>https://platzi.com/blog/desarollo-software-seguro/</a:t>
            </a:r>
            <a:endParaRPr lang="es-CL" dirty="0"/>
          </a:p>
        </p:txBody>
      </p:sp>
      <p:pic>
        <p:nvPicPr>
          <p:cNvPr id="6" name="Imagen 5">
            <a:extLst>
              <a:ext uri="{FF2B5EF4-FFF2-40B4-BE49-F238E27FC236}">
                <a16:creationId xmlns:a16="http://schemas.microsoft.com/office/drawing/2014/main" id="{F7130D68-E66C-49DB-93C3-DFF28014C7D9}"/>
              </a:ext>
            </a:extLst>
          </p:cNvPr>
          <p:cNvPicPr>
            <a:picLocks noChangeAspect="1"/>
          </p:cNvPicPr>
          <p:nvPr/>
        </p:nvPicPr>
        <p:blipFill>
          <a:blip r:embed="rId4"/>
          <a:stretch>
            <a:fillRect/>
          </a:stretch>
        </p:blipFill>
        <p:spPr>
          <a:xfrm>
            <a:off x="1110579" y="3426355"/>
            <a:ext cx="6727770" cy="2845117"/>
          </a:xfrm>
          <a:prstGeom prst="rect">
            <a:avLst/>
          </a:prstGeom>
        </p:spPr>
      </p:pic>
    </p:spTree>
    <p:extLst>
      <p:ext uri="{BB962C8B-B14F-4D97-AF65-F5344CB8AC3E}">
        <p14:creationId xmlns:p14="http://schemas.microsoft.com/office/powerpoint/2010/main" val="36125775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33"/>
          <p:cNvSpPr txBox="1">
            <a:spLocks noGrp="1"/>
          </p:cNvSpPr>
          <p:nvPr>
            <p:ph type="title"/>
          </p:nvPr>
        </p:nvSpPr>
        <p:spPr>
          <a:xfrm>
            <a:off x="1763700" y="212725"/>
            <a:ext cx="4085700" cy="8130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s-ES_tradnl" dirty="0"/>
              <a:t>Desarrollo seguro de software</a:t>
            </a:r>
          </a:p>
        </p:txBody>
      </p:sp>
      <p:sp>
        <p:nvSpPr>
          <p:cNvPr id="3" name="CuadroTexto 2">
            <a:extLst>
              <a:ext uri="{FF2B5EF4-FFF2-40B4-BE49-F238E27FC236}">
                <a16:creationId xmlns:a16="http://schemas.microsoft.com/office/drawing/2014/main" id="{008CC4A7-543B-48C2-AEAB-79435EF155DB}"/>
              </a:ext>
            </a:extLst>
          </p:cNvPr>
          <p:cNvSpPr txBox="1"/>
          <p:nvPr/>
        </p:nvSpPr>
        <p:spPr>
          <a:xfrm>
            <a:off x="329184" y="1267968"/>
            <a:ext cx="8595360" cy="4832092"/>
          </a:xfrm>
          <a:prstGeom prst="rect">
            <a:avLst/>
          </a:prstGeom>
          <a:noFill/>
        </p:spPr>
        <p:txBody>
          <a:bodyPr wrap="square" rtlCol="0">
            <a:spAutoFit/>
          </a:bodyPr>
          <a:lstStyle/>
          <a:p>
            <a:r>
              <a:rPr lang="es-MX" sz="2400" b="1" dirty="0"/>
              <a:t>Amenazas que tener en cuenta cara al desarrollo seguro de software</a:t>
            </a:r>
          </a:p>
          <a:p>
            <a:endParaRPr lang="es-MX" sz="2000" dirty="0"/>
          </a:p>
          <a:p>
            <a:pPr algn="just"/>
            <a:r>
              <a:rPr lang="es-MX" sz="2000" dirty="0"/>
              <a:t>El desarrollo seguro de software se lleva a cabo tomando medidas para combatir las amenazas informáticas. </a:t>
            </a:r>
          </a:p>
          <a:p>
            <a:pPr algn="just"/>
            <a:endParaRPr lang="es-MX" sz="2000" dirty="0"/>
          </a:p>
          <a:p>
            <a:pPr algn="just"/>
            <a:r>
              <a:rPr lang="es-MX" sz="2000" dirty="0"/>
              <a:t>Este tipo de ataques maliciosos tienen como fin comprometer la actividad digital de un conjunto de personas, causar un daño o robar, bien sea dinero o bien información reservada.</a:t>
            </a:r>
          </a:p>
          <a:p>
            <a:pPr algn="just"/>
            <a:endParaRPr lang="es-MX" sz="2000" dirty="0"/>
          </a:p>
          <a:p>
            <a:pPr algn="just"/>
            <a:r>
              <a:rPr lang="es-MX" sz="2000" dirty="0"/>
              <a:t>La lista de </a:t>
            </a:r>
            <a:r>
              <a:rPr lang="es-MX" sz="2000" dirty="0" err="1"/>
              <a:t>ciberamenazas</a:t>
            </a:r>
            <a:r>
              <a:rPr lang="es-MX" sz="2000" dirty="0"/>
              <a:t> es larga y se nutre constantemente de nuevos peligros. </a:t>
            </a:r>
          </a:p>
          <a:p>
            <a:pPr algn="just"/>
            <a:endParaRPr lang="es-MX" sz="2000" dirty="0"/>
          </a:p>
          <a:p>
            <a:pPr algn="just"/>
            <a:r>
              <a:rPr lang="es-MX" sz="2000" dirty="0"/>
              <a:t>Virus, troyanos, phishing, malware, bombas lógicas, </a:t>
            </a:r>
            <a:r>
              <a:rPr lang="es-MX" sz="2000" dirty="0" err="1"/>
              <a:t>screen</a:t>
            </a:r>
            <a:r>
              <a:rPr lang="es-MX" sz="2000" dirty="0"/>
              <a:t> </a:t>
            </a:r>
            <a:r>
              <a:rPr lang="es-MX" sz="2000" dirty="0" err="1"/>
              <a:t>scraping</a:t>
            </a:r>
            <a:r>
              <a:rPr lang="es-MX" sz="2000" dirty="0"/>
              <a:t>, amenazas avanzadas persistentes (APT), </a:t>
            </a:r>
            <a:r>
              <a:rPr lang="es-MX" sz="2000" dirty="0" err="1"/>
              <a:t>ransomware</a:t>
            </a:r>
            <a:r>
              <a:rPr lang="es-MX" sz="2000" dirty="0"/>
              <a:t>, spyware…</a:t>
            </a:r>
            <a:endParaRPr lang="es-MX" sz="1700" dirty="0"/>
          </a:p>
        </p:txBody>
      </p:sp>
    </p:spTree>
    <p:extLst>
      <p:ext uri="{BB962C8B-B14F-4D97-AF65-F5344CB8AC3E}">
        <p14:creationId xmlns:p14="http://schemas.microsoft.com/office/powerpoint/2010/main" val="12974885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33"/>
          <p:cNvSpPr txBox="1">
            <a:spLocks noGrp="1"/>
          </p:cNvSpPr>
          <p:nvPr>
            <p:ph type="title"/>
          </p:nvPr>
        </p:nvSpPr>
        <p:spPr>
          <a:xfrm>
            <a:off x="1763700" y="212725"/>
            <a:ext cx="4085700" cy="8130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s-ES_tradnl" dirty="0"/>
              <a:t>Desarrollo seguro de software</a:t>
            </a:r>
          </a:p>
        </p:txBody>
      </p:sp>
      <p:sp>
        <p:nvSpPr>
          <p:cNvPr id="3" name="CuadroTexto 2">
            <a:extLst>
              <a:ext uri="{FF2B5EF4-FFF2-40B4-BE49-F238E27FC236}">
                <a16:creationId xmlns:a16="http://schemas.microsoft.com/office/drawing/2014/main" id="{008CC4A7-543B-48C2-AEAB-79435EF155DB}"/>
              </a:ext>
            </a:extLst>
          </p:cNvPr>
          <p:cNvSpPr txBox="1"/>
          <p:nvPr/>
        </p:nvSpPr>
        <p:spPr>
          <a:xfrm>
            <a:off x="329184" y="1267968"/>
            <a:ext cx="8595360" cy="3293209"/>
          </a:xfrm>
          <a:prstGeom prst="rect">
            <a:avLst/>
          </a:prstGeom>
          <a:noFill/>
        </p:spPr>
        <p:txBody>
          <a:bodyPr wrap="square" rtlCol="0">
            <a:spAutoFit/>
          </a:bodyPr>
          <a:lstStyle/>
          <a:p>
            <a:pPr algn="just"/>
            <a:r>
              <a:rPr lang="es-MX" sz="2000" dirty="0"/>
              <a:t>Basta con echar un vistazo a la web del proyecto OWASP, que actualiza continuamente su top 10 de los problemas de seguridad críticos para las aplicaciones web, algunas de las más populares </a:t>
            </a:r>
          </a:p>
          <a:p>
            <a:pPr algn="just"/>
            <a:endParaRPr lang="es-MX" sz="2000" dirty="0"/>
          </a:p>
          <a:p>
            <a:pPr algn="just"/>
            <a:r>
              <a:rPr lang="es-MX" sz="1600" b="1" dirty="0"/>
              <a:t>SQL </a:t>
            </a:r>
            <a:r>
              <a:rPr lang="es-MX" sz="1600" b="1" dirty="0" err="1"/>
              <a:t>Injection</a:t>
            </a:r>
            <a:r>
              <a:rPr lang="es-MX" sz="1600" b="1" dirty="0"/>
              <a:t>. </a:t>
            </a:r>
            <a:r>
              <a:rPr lang="es-MX" sz="1600" dirty="0"/>
              <a:t>Ocurre cuando una tercera parte inserta fragmentos de código intruso en, por ejemplo, el campo de entrada de un formulario. Esto le franqueará el acceso a la base de datos de la víctima.</a:t>
            </a:r>
          </a:p>
          <a:p>
            <a:pPr algn="just"/>
            <a:endParaRPr lang="es-MX" sz="1600" dirty="0"/>
          </a:p>
          <a:p>
            <a:pPr algn="just"/>
            <a:r>
              <a:rPr lang="es-MX" sz="1600" b="1" dirty="0"/>
              <a:t>XSS (Cross Site Scripting). </a:t>
            </a:r>
            <a:r>
              <a:rPr lang="es-MX" sz="1600" dirty="0"/>
              <a:t>Se basa en la inyección de scripts dentro de una web usando HTML, JavaScript u otro lenguaje de codificación. El script se ejecutará en el navegador del cliente con el fin de espiar sus sesiones, redirigirlo a sitios web dañinos, sustraer su información personal o manipular su actividad.</a:t>
            </a:r>
          </a:p>
        </p:txBody>
      </p:sp>
      <p:sp>
        <p:nvSpPr>
          <p:cNvPr id="5" name="CuadroTexto 4">
            <a:extLst>
              <a:ext uri="{FF2B5EF4-FFF2-40B4-BE49-F238E27FC236}">
                <a16:creationId xmlns:a16="http://schemas.microsoft.com/office/drawing/2014/main" id="{E8BBD56C-B5A7-46E1-843E-B4902A6DD14C}"/>
              </a:ext>
            </a:extLst>
          </p:cNvPr>
          <p:cNvSpPr txBox="1"/>
          <p:nvPr/>
        </p:nvSpPr>
        <p:spPr>
          <a:xfrm>
            <a:off x="445008" y="6334780"/>
            <a:ext cx="3936492" cy="523220"/>
          </a:xfrm>
          <a:prstGeom prst="rect">
            <a:avLst/>
          </a:prstGeom>
          <a:noFill/>
        </p:spPr>
        <p:txBody>
          <a:bodyPr wrap="square">
            <a:spAutoFit/>
          </a:bodyPr>
          <a:lstStyle/>
          <a:p>
            <a:r>
              <a:rPr lang="es-CL" dirty="0"/>
              <a:t>Fuente: </a:t>
            </a:r>
            <a:r>
              <a:rPr lang="es-CL" dirty="0">
                <a:hlinkClick r:id="rId3"/>
              </a:rPr>
              <a:t>Https://owasp.org/www-project-top-ten/</a:t>
            </a:r>
            <a:endParaRPr lang="es-CL" dirty="0"/>
          </a:p>
          <a:p>
            <a:endParaRPr lang="es-CL" dirty="0"/>
          </a:p>
        </p:txBody>
      </p:sp>
      <p:sp>
        <p:nvSpPr>
          <p:cNvPr id="6" name="CuadroTexto 5">
            <a:extLst>
              <a:ext uri="{FF2B5EF4-FFF2-40B4-BE49-F238E27FC236}">
                <a16:creationId xmlns:a16="http://schemas.microsoft.com/office/drawing/2014/main" id="{0EE9BF4C-9EC2-4DAB-BD80-245EE96F9ED9}"/>
              </a:ext>
            </a:extLst>
          </p:cNvPr>
          <p:cNvSpPr txBox="1"/>
          <p:nvPr/>
        </p:nvSpPr>
        <p:spPr>
          <a:xfrm>
            <a:off x="329184" y="4561177"/>
            <a:ext cx="3798316" cy="1569660"/>
          </a:xfrm>
          <a:prstGeom prst="rect">
            <a:avLst/>
          </a:prstGeom>
          <a:noFill/>
        </p:spPr>
        <p:txBody>
          <a:bodyPr wrap="square" rtlCol="0">
            <a:spAutoFit/>
          </a:bodyPr>
          <a:lstStyle/>
          <a:p>
            <a:pPr algn="just"/>
            <a:r>
              <a:rPr lang="es-MX" sz="1600" b="1" dirty="0"/>
              <a:t>Ataques de denegación de servicios (</a:t>
            </a:r>
            <a:r>
              <a:rPr lang="es-MX" sz="1600" b="1" dirty="0" err="1"/>
              <a:t>DDoS</a:t>
            </a:r>
            <a:r>
              <a:rPr lang="es-MX" sz="1600" b="1" dirty="0"/>
              <a:t>). </a:t>
            </a:r>
            <a:r>
              <a:rPr lang="es-MX" sz="1600" dirty="0"/>
              <a:t>Tienen lugar cuando una red de dispositivos lanza un ataque simultáneo, realizando una solicitud masiva de peticiones que el servicio se ve incapaz de atender.</a:t>
            </a:r>
          </a:p>
        </p:txBody>
      </p:sp>
      <p:pic>
        <p:nvPicPr>
          <p:cNvPr id="7" name="Imagen 6">
            <a:extLst>
              <a:ext uri="{FF2B5EF4-FFF2-40B4-BE49-F238E27FC236}">
                <a16:creationId xmlns:a16="http://schemas.microsoft.com/office/drawing/2014/main" id="{EDC38902-0F6A-4359-9FCD-5AE544715B1A}"/>
              </a:ext>
            </a:extLst>
          </p:cNvPr>
          <p:cNvPicPr>
            <a:picLocks noChangeAspect="1"/>
          </p:cNvPicPr>
          <p:nvPr/>
        </p:nvPicPr>
        <p:blipFill>
          <a:blip r:embed="rId4"/>
          <a:stretch>
            <a:fillRect/>
          </a:stretch>
        </p:blipFill>
        <p:spPr>
          <a:xfrm>
            <a:off x="4572000" y="4561177"/>
            <a:ext cx="4352544" cy="2035213"/>
          </a:xfrm>
          <a:prstGeom prst="rect">
            <a:avLst/>
          </a:prstGeom>
        </p:spPr>
      </p:pic>
    </p:spTree>
    <p:extLst>
      <p:ext uri="{BB962C8B-B14F-4D97-AF65-F5344CB8AC3E}">
        <p14:creationId xmlns:p14="http://schemas.microsoft.com/office/powerpoint/2010/main" val="36970580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33"/>
          <p:cNvSpPr txBox="1">
            <a:spLocks noGrp="1"/>
          </p:cNvSpPr>
          <p:nvPr>
            <p:ph type="title"/>
          </p:nvPr>
        </p:nvSpPr>
        <p:spPr>
          <a:xfrm>
            <a:off x="1763700" y="212725"/>
            <a:ext cx="4085700" cy="8130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s-ES_tradnl" dirty="0"/>
              <a:t>Desarrollo seguro de software</a:t>
            </a:r>
          </a:p>
        </p:txBody>
      </p:sp>
      <p:sp>
        <p:nvSpPr>
          <p:cNvPr id="3" name="CuadroTexto 2">
            <a:extLst>
              <a:ext uri="{FF2B5EF4-FFF2-40B4-BE49-F238E27FC236}">
                <a16:creationId xmlns:a16="http://schemas.microsoft.com/office/drawing/2014/main" id="{008CC4A7-543B-48C2-AEAB-79435EF155DB}"/>
              </a:ext>
            </a:extLst>
          </p:cNvPr>
          <p:cNvSpPr txBox="1"/>
          <p:nvPr/>
        </p:nvSpPr>
        <p:spPr>
          <a:xfrm>
            <a:off x="353568" y="1267968"/>
            <a:ext cx="8266176" cy="4401205"/>
          </a:xfrm>
          <a:prstGeom prst="rect">
            <a:avLst/>
          </a:prstGeom>
          <a:noFill/>
        </p:spPr>
        <p:txBody>
          <a:bodyPr wrap="square" rtlCol="0">
            <a:spAutoFit/>
          </a:bodyPr>
          <a:lstStyle/>
          <a:p>
            <a:pPr algn="just"/>
            <a:r>
              <a:rPr lang="es-MX" sz="2000" dirty="0"/>
              <a:t>Entonces ¿Qué es el desarrollo seguro de Software?</a:t>
            </a:r>
          </a:p>
          <a:p>
            <a:pPr algn="just"/>
            <a:endParaRPr lang="es-MX" sz="2000" dirty="0"/>
          </a:p>
          <a:p>
            <a:pPr algn="just"/>
            <a:r>
              <a:rPr lang="es-MX" sz="2000" dirty="0"/>
              <a:t>Es un modelo de trabajo que se basa en la realización de chequeos de seguridad continuos del proyecto en construcción, incluso desde sus fases iniciales y antes de que se escriba una sola línea de código. </a:t>
            </a:r>
          </a:p>
          <a:p>
            <a:pPr algn="just"/>
            <a:endParaRPr lang="es-MX" sz="2000" dirty="0"/>
          </a:p>
          <a:p>
            <a:pPr algn="just"/>
            <a:r>
              <a:rPr lang="es-MX" sz="2000" dirty="0"/>
              <a:t>Estas pruebas se centran en descubrir y corregir cualquier error en una etapa temprana, y comprenden </a:t>
            </a:r>
            <a:r>
              <a:rPr lang="es-MX" sz="2000" dirty="0" err="1"/>
              <a:t>tests</a:t>
            </a:r>
            <a:r>
              <a:rPr lang="es-MX" sz="2000" dirty="0"/>
              <a:t> de autentificación, autorización, confidencialidad, no repudio, integridad, estabilidad, disponibilidad o resiliencia.</a:t>
            </a:r>
          </a:p>
          <a:p>
            <a:pPr algn="just"/>
            <a:endParaRPr lang="es-MX" sz="2000" dirty="0"/>
          </a:p>
          <a:p>
            <a:pPr algn="just"/>
            <a:r>
              <a:rPr lang="es-MX" sz="2000" dirty="0"/>
              <a:t>El objetivo es, al fin y al cabo, asegurarnos de que impediremos el acceso al programa y a los datos almacenados por parte de usuarios carentes de permiso.</a:t>
            </a:r>
          </a:p>
        </p:txBody>
      </p:sp>
      <p:sp>
        <p:nvSpPr>
          <p:cNvPr id="8" name="CuadroTexto 7">
            <a:extLst>
              <a:ext uri="{FF2B5EF4-FFF2-40B4-BE49-F238E27FC236}">
                <a16:creationId xmlns:a16="http://schemas.microsoft.com/office/drawing/2014/main" id="{C5CE6B97-FC4E-42A5-ABF1-1E3FBFF3690F}"/>
              </a:ext>
            </a:extLst>
          </p:cNvPr>
          <p:cNvSpPr txBox="1"/>
          <p:nvPr/>
        </p:nvSpPr>
        <p:spPr>
          <a:xfrm>
            <a:off x="560832" y="6439047"/>
            <a:ext cx="7955280" cy="523220"/>
          </a:xfrm>
          <a:prstGeom prst="rect">
            <a:avLst/>
          </a:prstGeom>
          <a:noFill/>
        </p:spPr>
        <p:txBody>
          <a:bodyPr wrap="square">
            <a:spAutoFit/>
          </a:bodyPr>
          <a:lstStyle/>
          <a:p>
            <a:r>
              <a:rPr lang="es-CL" dirty="0"/>
              <a:t>Fuente:  </a:t>
            </a:r>
            <a:r>
              <a:rPr lang="es-CL" dirty="0">
                <a:hlinkClick r:id="rId3"/>
              </a:rPr>
              <a:t>https://impulsate.between.tech/tecnicas-desarrollo-seguro-software</a:t>
            </a:r>
            <a:endParaRPr lang="es-CL" dirty="0"/>
          </a:p>
          <a:p>
            <a:endParaRPr lang="es-CL" dirty="0"/>
          </a:p>
        </p:txBody>
      </p:sp>
    </p:spTree>
    <p:extLst>
      <p:ext uri="{BB962C8B-B14F-4D97-AF65-F5344CB8AC3E}">
        <p14:creationId xmlns:p14="http://schemas.microsoft.com/office/powerpoint/2010/main" val="437358559"/>
      </p:ext>
    </p:extLst>
  </p:cSld>
  <p:clrMapOvr>
    <a:masterClrMapping/>
  </p:clrMapOvr>
</p:sld>
</file>

<file path=ppt/theme/theme1.xml><?xml version="1.0" encoding="utf-8"?>
<a:theme xmlns:a="http://schemas.openxmlformats.org/drawingml/2006/main" name="Tema de Office">
  <a:themeElements>
    <a:clrScheme name="DUOC 2">
      <a:dk1>
        <a:srgbClr val="172740"/>
      </a:dk1>
      <a:lt1>
        <a:srgbClr val="FFFFFF"/>
      </a:lt1>
      <a:dk2>
        <a:srgbClr val="81888F"/>
      </a:dk2>
      <a:lt2>
        <a:srgbClr val="FBC842"/>
      </a:lt2>
      <a:accent1>
        <a:srgbClr val="DE3075"/>
      </a:accent1>
      <a:accent2>
        <a:srgbClr val="702785"/>
      </a:accent2>
      <a:accent3>
        <a:srgbClr val="BDD503"/>
      </a:accent3>
      <a:accent4>
        <a:srgbClr val="00A0DE"/>
      </a:accent4>
      <a:accent5>
        <a:srgbClr val="FA742C"/>
      </a:accent5>
      <a:accent6>
        <a:srgbClr val="AE0F0F"/>
      </a:accent6>
      <a:hlink>
        <a:srgbClr val="723714"/>
      </a:hlink>
      <a:folHlink>
        <a:srgbClr val="6B798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o" ma:contentTypeID="0x01010054CBA08B7824894AA16DE9F2638AAE9B" ma:contentTypeVersion="2" ma:contentTypeDescription="Crear nuevo documento." ma:contentTypeScope="" ma:versionID="9dd60de324ceac917defe377a375b9c1">
  <xsd:schema xmlns:xsd="http://www.w3.org/2001/XMLSchema" xmlns:xs="http://www.w3.org/2001/XMLSchema" xmlns:p="http://schemas.microsoft.com/office/2006/metadata/properties" xmlns:ns2="7ff679ab-7b56-4e3a-bce0-ec1a424001f2" targetNamespace="http://schemas.microsoft.com/office/2006/metadata/properties" ma:root="true" ma:fieldsID="20af8fe92377888e55a1d677dc8832f5" ns2:_="">
    <xsd:import namespace="7ff679ab-7b56-4e3a-bce0-ec1a424001f2"/>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ff679ab-7b56-4e3a-bce0-ec1a424001f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89314460-0DB2-4465-A99A-58776EAFBC05}"/>
</file>

<file path=customXml/itemProps2.xml><?xml version="1.0" encoding="utf-8"?>
<ds:datastoreItem xmlns:ds="http://schemas.openxmlformats.org/officeDocument/2006/customXml" ds:itemID="{97CF1CD1-0D88-4A73-8FF7-0C5FD9CB783D}"/>
</file>

<file path=customXml/itemProps3.xml><?xml version="1.0" encoding="utf-8"?>
<ds:datastoreItem xmlns:ds="http://schemas.openxmlformats.org/officeDocument/2006/customXml" ds:itemID="{F51A7462-0E59-4576-907A-38A72DFDFA08}"/>
</file>

<file path=docProps/app.xml><?xml version="1.0" encoding="utf-8"?>
<Properties xmlns="http://schemas.openxmlformats.org/officeDocument/2006/extended-properties" xmlns:vt="http://schemas.openxmlformats.org/officeDocument/2006/docPropsVTypes">
  <TotalTime>1438</TotalTime>
  <Words>3147</Words>
  <Application>Microsoft Office PowerPoint</Application>
  <PresentationFormat>Presentación en pantalla (4:3)</PresentationFormat>
  <Paragraphs>300</Paragraphs>
  <Slides>41</Slides>
  <Notes>37</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41</vt:i4>
      </vt:variant>
    </vt:vector>
  </HeadingPairs>
  <TitlesOfParts>
    <vt:vector size="48" baseType="lpstr">
      <vt:lpstr>Calibri</vt:lpstr>
      <vt:lpstr>Roboto Condensed</vt:lpstr>
      <vt:lpstr>Roboto Mono</vt:lpstr>
      <vt:lpstr>Franklin Gothic</vt:lpstr>
      <vt:lpstr>Arial</vt:lpstr>
      <vt:lpstr>Bebas Neue</vt:lpstr>
      <vt:lpstr>Tema de Office</vt:lpstr>
      <vt:lpstr>Desarrollo seguro de software</vt:lpstr>
      <vt:lpstr>Metodologías de desarrollo seguro de software</vt:lpstr>
      <vt:lpstr>Desarrollo seguro de software</vt:lpstr>
      <vt:lpstr>Desarrollo seguro de software</vt:lpstr>
      <vt:lpstr>Desarrollo seguro de software</vt:lpstr>
      <vt:lpstr>Desarrollo seguro de software</vt:lpstr>
      <vt:lpstr>Desarrollo seguro de software</vt:lpstr>
      <vt:lpstr>Desarrollo seguro de software</vt:lpstr>
      <vt:lpstr>Desarrollo seguro de software</vt:lpstr>
      <vt:lpstr>Desarrollo seguro de software</vt:lpstr>
      <vt:lpstr>Metodologías de desarrollo seguro de software</vt:lpstr>
      <vt:lpstr>S-SDLC  (Secure Software Development Life Cycle)</vt:lpstr>
      <vt:lpstr>S-SDLC (Secure Software Development Life Cycle)</vt:lpstr>
      <vt:lpstr>S-SDLC (Secure Software Development Life Cycle)</vt:lpstr>
      <vt:lpstr>S-SDLC (Secure Software Development Life Cycle)</vt:lpstr>
      <vt:lpstr>CLASP  (Comprehensive Lightweight Application Security Process)</vt:lpstr>
      <vt:lpstr>CLASP </vt:lpstr>
      <vt:lpstr>CLASP</vt:lpstr>
      <vt:lpstr>CLASP</vt:lpstr>
      <vt:lpstr>CLASP</vt:lpstr>
      <vt:lpstr>CLASP</vt:lpstr>
      <vt:lpstr>CLASP</vt:lpstr>
      <vt:lpstr>CLASP</vt:lpstr>
      <vt:lpstr>CLASP</vt:lpstr>
      <vt:lpstr>CLASP</vt:lpstr>
      <vt:lpstr>CLASP</vt:lpstr>
      <vt:lpstr>CLASP</vt:lpstr>
      <vt:lpstr>CLASP</vt:lpstr>
      <vt:lpstr>CLASP</vt:lpstr>
      <vt:lpstr>CLASP</vt:lpstr>
      <vt:lpstr>CLASP</vt:lpstr>
      <vt:lpstr>CLASP</vt:lpstr>
      <vt:lpstr>SSDF  (Secure Software Development Framework)</vt:lpstr>
      <vt:lpstr>SSDF (Secure Software Development Framework)</vt:lpstr>
      <vt:lpstr>SSDF (Secure Software Development Framework)</vt:lpstr>
      <vt:lpstr>SSDF (Secure Software Development Framework)</vt:lpstr>
      <vt:lpstr>SSDF (Secure Software Development Framework)</vt:lpstr>
      <vt:lpstr>SSDF (Secure Software Development Framework)</vt:lpstr>
      <vt:lpstr>SSDF (Secure Software Development Framework)</vt:lpstr>
      <vt:lpstr>SSDF (Secure Software Development Framework)</vt:lpstr>
      <vt:lpstr>Preguntas, Conclusiones y/o Reflexiones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Seguridad en sistemas computacionales</dc:title>
  <dc:creator>enrim</dc:creator>
  <cp:lastModifiedBy>Guzman Bozo, Jorge</cp:lastModifiedBy>
  <cp:revision>47</cp:revision>
  <dcterms:modified xsi:type="dcterms:W3CDTF">2022-01-15T20:03:54Z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0x01010054CBA08B7824894AA16DE9F2638AAE9B</vt:lpwstr>
  </property>
</Properties>
</file>